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33"/>
    <a:srgbClr val="003366"/>
    <a:srgbClr val="89898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p:restoredTop sz="86410"/>
  </p:normalViewPr>
  <p:slideViewPr>
    <p:cSldViewPr>
      <p:cViewPr varScale="1">
        <p:scale>
          <a:sx n="62" d="100"/>
          <a:sy n="62" d="100"/>
        </p:scale>
        <p:origin x="-52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2" d="100"/>
          <a:sy n="92" d="100"/>
        </p:scale>
        <p:origin x="-358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F8B6C8-8E0A-4885-A2DE-514D914965BB}" type="doc">
      <dgm:prSet loTypeId="urn:microsoft.com/office/officeart/2005/8/layout/hierarchy3" loCatId="relationship" qsTypeId="urn:microsoft.com/office/officeart/2005/8/quickstyle/simple4" qsCatId="simple" csTypeId="urn:microsoft.com/office/officeart/2005/8/colors/colorful5" csCatId="colorful" phldr="1"/>
      <dgm:spPr/>
      <dgm:t>
        <a:bodyPr/>
        <a:lstStyle/>
        <a:p>
          <a:endParaRPr lang="en-US"/>
        </a:p>
      </dgm:t>
    </dgm:pt>
    <dgm:pt modelId="{A6770B58-FEB8-41BE-947F-82C2091FB6B4}">
      <dgm:prSet phldrT="[Text]"/>
      <dgm:spPr>
        <a:solidFill>
          <a:srgbClr val="CC0033"/>
        </a:solidFill>
      </dgm:spPr>
      <dgm:t>
        <a:bodyPr/>
        <a:lstStyle/>
        <a:p>
          <a:r>
            <a:rPr lang="en-US" dirty="0" smtClean="0"/>
            <a:t>6</a:t>
          </a:r>
          <a:r>
            <a:rPr lang="en-US" baseline="30000" dirty="0" smtClean="0"/>
            <a:t>th</a:t>
          </a:r>
          <a:r>
            <a:rPr lang="en-US" dirty="0" smtClean="0"/>
            <a:t> Grade</a:t>
          </a:r>
          <a:endParaRPr lang="en-US" dirty="0"/>
        </a:p>
      </dgm:t>
    </dgm:pt>
    <dgm:pt modelId="{EBB4F087-7CCA-4900-AFBD-D33B97CE8D7E}" type="parTrans" cxnId="{E80E0E87-10FE-4121-A552-B7F18CFC1A1D}">
      <dgm:prSet/>
      <dgm:spPr/>
      <dgm:t>
        <a:bodyPr/>
        <a:lstStyle/>
        <a:p>
          <a:endParaRPr lang="en-US"/>
        </a:p>
      </dgm:t>
    </dgm:pt>
    <dgm:pt modelId="{F1565131-20E6-4298-A34A-B6E5AB7908AC}" type="sibTrans" cxnId="{E80E0E87-10FE-4121-A552-B7F18CFC1A1D}">
      <dgm:prSet/>
      <dgm:spPr/>
      <dgm:t>
        <a:bodyPr/>
        <a:lstStyle/>
        <a:p>
          <a:endParaRPr lang="en-US"/>
        </a:p>
      </dgm:t>
    </dgm:pt>
    <dgm:pt modelId="{8CAC2BF2-6822-42F0-AB23-F31D2667C9FF}">
      <dgm:prSet phldrT="[Text]" custT="1"/>
      <dgm:spPr/>
      <dgm:t>
        <a:bodyPr/>
        <a:lstStyle/>
        <a:p>
          <a:pPr algn="l"/>
          <a:r>
            <a:rPr lang="en-US" sz="1100" dirty="0" smtClean="0"/>
            <a:t>6.RP.1 - Definition of ratio</a:t>
          </a:r>
          <a:endParaRPr lang="en-US" sz="1100" dirty="0"/>
        </a:p>
      </dgm:t>
    </dgm:pt>
    <dgm:pt modelId="{EC8C414C-18AF-4795-8DE9-567109A4B3B3}" type="parTrans" cxnId="{3F4F2FC8-B0AF-4059-B380-8B121562926E}">
      <dgm:prSet/>
      <dgm:spPr/>
      <dgm:t>
        <a:bodyPr/>
        <a:lstStyle/>
        <a:p>
          <a:endParaRPr lang="en-US" dirty="0"/>
        </a:p>
      </dgm:t>
    </dgm:pt>
    <dgm:pt modelId="{D560E3D2-074F-4897-A0F6-FE70FE2E4DB3}" type="sibTrans" cxnId="{3F4F2FC8-B0AF-4059-B380-8B121562926E}">
      <dgm:prSet/>
      <dgm:spPr/>
      <dgm:t>
        <a:bodyPr/>
        <a:lstStyle/>
        <a:p>
          <a:endParaRPr lang="en-US"/>
        </a:p>
      </dgm:t>
    </dgm:pt>
    <dgm:pt modelId="{A385C1C3-BDC4-45EE-A5C7-9A7B26CD5D38}">
      <dgm:prSet phldrT="[Text]"/>
      <dgm:spPr>
        <a:solidFill>
          <a:srgbClr val="003366"/>
        </a:solidFill>
      </dgm:spPr>
      <dgm:t>
        <a:bodyPr/>
        <a:lstStyle/>
        <a:p>
          <a:r>
            <a:rPr lang="en-US" dirty="0" smtClean="0"/>
            <a:t>7</a:t>
          </a:r>
          <a:r>
            <a:rPr lang="en-US" baseline="30000" dirty="0" smtClean="0"/>
            <a:t>th</a:t>
          </a:r>
          <a:r>
            <a:rPr lang="en-US" dirty="0" smtClean="0"/>
            <a:t> Grade</a:t>
          </a:r>
          <a:endParaRPr lang="en-US" dirty="0"/>
        </a:p>
      </dgm:t>
    </dgm:pt>
    <dgm:pt modelId="{4F9DDD13-C15E-43D3-9085-C1C49DF05F10}" type="parTrans" cxnId="{C18818AA-954D-4637-A225-6EDED572548C}">
      <dgm:prSet/>
      <dgm:spPr/>
      <dgm:t>
        <a:bodyPr/>
        <a:lstStyle/>
        <a:p>
          <a:endParaRPr lang="en-US"/>
        </a:p>
      </dgm:t>
    </dgm:pt>
    <dgm:pt modelId="{007552CD-E453-4AEC-91D4-C6357C90E8E8}" type="sibTrans" cxnId="{C18818AA-954D-4637-A225-6EDED572548C}">
      <dgm:prSet/>
      <dgm:spPr/>
      <dgm:t>
        <a:bodyPr/>
        <a:lstStyle/>
        <a:p>
          <a:endParaRPr lang="en-US"/>
        </a:p>
      </dgm:t>
    </dgm:pt>
    <dgm:pt modelId="{B7159BA3-0811-43E5-8625-E3336F042D27}">
      <dgm:prSet phldrT="[Text]" custT="1"/>
      <dgm:spPr/>
      <dgm:t>
        <a:bodyPr/>
        <a:lstStyle/>
        <a:p>
          <a:pPr algn="l"/>
          <a:r>
            <a:rPr lang="en-US" sz="1100" dirty="0" smtClean="0"/>
            <a:t>6.RP.2 - </a:t>
          </a:r>
          <a:r>
            <a:rPr lang="en-US" sz="1200" dirty="0" smtClean="0"/>
            <a:t>Unit rate(s) associated to ratio</a:t>
          </a:r>
        </a:p>
        <a:p>
          <a:pPr algn="l"/>
          <a:r>
            <a:rPr lang="en-US" sz="1000" dirty="0" smtClean="0"/>
            <a:t>Whole numbers</a:t>
          </a:r>
          <a:endParaRPr lang="en-US" sz="1000" dirty="0"/>
        </a:p>
      </dgm:t>
    </dgm:pt>
    <dgm:pt modelId="{BC3127ED-5CA7-44A2-9BEC-4F9504618E03}" type="parTrans" cxnId="{847A5090-40B6-4E9A-B939-A65539F32AA2}">
      <dgm:prSet/>
      <dgm:spPr/>
      <dgm:t>
        <a:bodyPr/>
        <a:lstStyle/>
        <a:p>
          <a:endParaRPr lang="en-US" dirty="0"/>
        </a:p>
      </dgm:t>
    </dgm:pt>
    <dgm:pt modelId="{108AE663-40B6-482C-BE66-95D15A670AA2}" type="sibTrans" cxnId="{847A5090-40B6-4E9A-B939-A65539F32AA2}">
      <dgm:prSet/>
      <dgm:spPr/>
      <dgm:t>
        <a:bodyPr/>
        <a:lstStyle/>
        <a:p>
          <a:endParaRPr lang="en-US"/>
        </a:p>
      </dgm:t>
    </dgm:pt>
    <dgm:pt modelId="{5869F6E0-91F0-4048-8F12-E5BD7B4D8C9D}">
      <dgm:prSet phldrT="[Text]" custT="1"/>
      <dgm:spPr/>
      <dgm:t>
        <a:bodyPr/>
        <a:lstStyle/>
        <a:p>
          <a:pPr algn="l"/>
          <a:r>
            <a:rPr lang="en-US" sz="1200" dirty="0" smtClean="0"/>
            <a:t>6.RP.3 –Use ratios and rate reasoning to solve (single step)real world mathematical problems using the representations above and</a:t>
          </a:r>
        </a:p>
        <a:p>
          <a:pPr algn="l"/>
          <a:r>
            <a:rPr lang="en-US" sz="1200" dirty="0" smtClean="0"/>
            <a:t>Using the unit rate</a:t>
          </a:r>
        </a:p>
        <a:p>
          <a:pPr algn="l"/>
          <a:r>
            <a:rPr lang="en-US" sz="1200" dirty="0" smtClean="0"/>
            <a:t>c. See % as a rate</a:t>
          </a:r>
        </a:p>
        <a:p>
          <a:pPr algn="l"/>
          <a:r>
            <a:rPr lang="en-US" sz="1200" dirty="0" smtClean="0"/>
            <a:t>d. Ratio reasoning and  manipulating units by multiplying and dividing </a:t>
          </a:r>
        </a:p>
      </dgm:t>
    </dgm:pt>
    <dgm:pt modelId="{0722D606-E42B-4659-9D08-A66FED8C2AB3}" type="parTrans" cxnId="{A6EC0E1F-C33C-4E77-A7A2-95A6ECDEDF96}">
      <dgm:prSet/>
      <dgm:spPr/>
      <dgm:t>
        <a:bodyPr/>
        <a:lstStyle/>
        <a:p>
          <a:endParaRPr lang="en-US" dirty="0"/>
        </a:p>
      </dgm:t>
    </dgm:pt>
    <dgm:pt modelId="{E3A9FB47-83CF-409C-9ADE-464C13487B87}" type="sibTrans" cxnId="{A6EC0E1F-C33C-4E77-A7A2-95A6ECDEDF96}">
      <dgm:prSet/>
      <dgm:spPr/>
      <dgm:t>
        <a:bodyPr/>
        <a:lstStyle/>
        <a:p>
          <a:endParaRPr lang="en-US"/>
        </a:p>
      </dgm:t>
    </dgm:pt>
    <dgm:pt modelId="{DF0F8471-F9A8-44BB-B0B7-D51B7E8D5175}">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7.RP.1 – Unit Rates associated with ratios  (with fractions and decimals) </a:t>
          </a:r>
        </a:p>
      </dgm:t>
    </dgm:pt>
    <dgm:pt modelId="{26D43F89-C403-4E1E-ACF5-EDDB58D761AC}" type="parTrans" cxnId="{2C536587-2875-47C7-A314-C8581709A730}">
      <dgm:prSet/>
      <dgm:spPr/>
      <dgm:t>
        <a:bodyPr/>
        <a:lstStyle/>
        <a:p>
          <a:endParaRPr lang="en-US" dirty="0"/>
        </a:p>
      </dgm:t>
    </dgm:pt>
    <dgm:pt modelId="{4BF1AFB0-2C7C-4E00-BF55-8FE9594F1779}" type="sibTrans" cxnId="{2C536587-2875-47C7-A314-C8581709A730}">
      <dgm:prSet/>
      <dgm:spPr/>
      <dgm:t>
        <a:bodyPr/>
        <a:lstStyle/>
        <a:p>
          <a:endParaRPr lang="en-US"/>
        </a:p>
      </dgm:t>
    </dgm:pt>
    <dgm:pt modelId="{747ED4C3-6EE1-499A-864C-603AF60DD6EE}">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100" dirty="0" smtClean="0"/>
            <a:t>7.RP.3 Use proportional relationships to solve (multi-step) ratios and percent problems. </a:t>
          </a:r>
        </a:p>
      </dgm:t>
    </dgm:pt>
    <dgm:pt modelId="{3EA7C205-0081-4D44-8AB7-19CD9623F1DE}" type="parTrans" cxnId="{8788FD8A-34B1-42FE-9E92-0EF4BD807388}">
      <dgm:prSet/>
      <dgm:spPr/>
      <dgm:t>
        <a:bodyPr/>
        <a:lstStyle/>
        <a:p>
          <a:endParaRPr lang="en-US" dirty="0"/>
        </a:p>
      </dgm:t>
    </dgm:pt>
    <dgm:pt modelId="{014233E9-33F6-41FC-BAEE-35870382E14A}" type="sibTrans" cxnId="{8788FD8A-34B1-42FE-9E92-0EF4BD807388}">
      <dgm:prSet/>
      <dgm:spPr/>
      <dgm:t>
        <a:bodyPr/>
        <a:lstStyle/>
        <a:p>
          <a:endParaRPr lang="en-US"/>
        </a:p>
      </dgm:t>
    </dgm:pt>
    <dgm:pt modelId="{EE373DD9-C4DE-4E5E-84B8-5DD51F7BBE96}">
      <dgm:prSe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7.RP.2. </a:t>
          </a:r>
        </a:p>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Using the representations from 6</a:t>
          </a:r>
          <a:r>
            <a:rPr lang="en-US" sz="1100" baseline="30000" dirty="0" smtClean="0"/>
            <a:t>th</a:t>
          </a:r>
          <a:r>
            <a:rPr lang="en-US" sz="1100" dirty="0" smtClean="0"/>
            <a:t> grade</a:t>
          </a:r>
        </a:p>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a.  Decide whether two quantities are in a proportional relationship.</a:t>
          </a:r>
        </a:p>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b.  Identify the constant of proportionality</a:t>
          </a:r>
        </a:p>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 </a:t>
          </a:r>
        </a:p>
      </dgm:t>
    </dgm:pt>
    <dgm:pt modelId="{B8CFFBDA-209D-4403-B6F9-19C38218D65B}" type="parTrans" cxnId="{D4EDF96B-D3F0-41EC-8B2C-12C3FB103AB8}">
      <dgm:prSet/>
      <dgm:spPr/>
      <dgm:t>
        <a:bodyPr/>
        <a:lstStyle/>
        <a:p>
          <a:endParaRPr lang="en-US" dirty="0"/>
        </a:p>
      </dgm:t>
    </dgm:pt>
    <dgm:pt modelId="{800FDC0A-E610-4B99-954D-D1F1083258A2}" type="sibTrans" cxnId="{D4EDF96B-D3F0-41EC-8B2C-12C3FB103AB8}">
      <dgm:prSet/>
      <dgm:spPr/>
      <dgm:t>
        <a:bodyPr/>
        <a:lstStyle/>
        <a:p>
          <a:endParaRPr lang="en-US"/>
        </a:p>
      </dgm:t>
    </dgm:pt>
    <dgm:pt modelId="{4170291A-6A9D-434E-8204-F8DF9FB71714}">
      <dgm:prSet phldrT="[Text]" custT="1"/>
      <dgm:spPr/>
      <dgm:t>
        <a:bodyPr/>
        <a:lstStyle/>
        <a:p>
          <a:pPr algn="l"/>
          <a:r>
            <a:rPr lang="en-US" sz="1200" dirty="0" smtClean="0"/>
            <a:t>(6.RP.3) Given a proportional relationship represent it a variety of ways:</a:t>
          </a:r>
        </a:p>
        <a:p>
          <a:pPr algn="l"/>
          <a:r>
            <a:rPr lang="en-US" sz="1200" dirty="0" smtClean="0"/>
            <a:t>.  A table</a:t>
          </a:r>
        </a:p>
        <a:p>
          <a:pPr algn="l"/>
          <a:r>
            <a:rPr lang="en-US" sz="1200" dirty="0" smtClean="0"/>
            <a:t>.  Plotting points on a coordinate graph. </a:t>
          </a:r>
        </a:p>
        <a:p>
          <a:pPr algn="l"/>
          <a:r>
            <a:rPr lang="en-US" sz="1200" dirty="0" smtClean="0"/>
            <a:t>. Tape diagrams</a:t>
          </a:r>
        </a:p>
        <a:p>
          <a:pPr algn="l"/>
          <a:r>
            <a:rPr lang="en-US" sz="1200" dirty="0" smtClean="0"/>
            <a:t>. Double number line diagrams.</a:t>
          </a:r>
        </a:p>
      </dgm:t>
    </dgm:pt>
    <dgm:pt modelId="{5FFED782-0F6C-4246-9761-C90C18A63C82}" type="parTrans" cxnId="{2ECDE46C-F726-43C4-BF6A-D4AA3F774DAF}">
      <dgm:prSet/>
      <dgm:spPr/>
      <dgm:t>
        <a:bodyPr/>
        <a:lstStyle/>
        <a:p>
          <a:endParaRPr lang="en-US" dirty="0"/>
        </a:p>
      </dgm:t>
    </dgm:pt>
    <dgm:pt modelId="{8A655701-3E64-4A44-BE2F-9DCF26DDF217}" type="sibTrans" cxnId="{2ECDE46C-F726-43C4-BF6A-D4AA3F774DAF}">
      <dgm:prSet/>
      <dgm:spPr/>
      <dgm:t>
        <a:bodyPr/>
        <a:lstStyle/>
        <a:p>
          <a:endParaRPr lang="en-US"/>
        </a:p>
      </dgm:t>
    </dgm:pt>
    <dgm:pt modelId="{6922A76B-38CB-45A6-A84E-4F28EB4A4F43}">
      <dgm:prSe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endParaRPr lang="en-US" sz="1100" dirty="0" smtClean="0"/>
        </a:p>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7.RP.2</a:t>
          </a:r>
        </a:p>
        <a:p>
          <a:pPr marL="0" marR="0" indent="0" algn="l" defTabSz="914400" eaLnBrk="1" fontAlgn="auto" latinLnBrk="0" hangingPunct="1">
            <a:lnSpc>
              <a:spcPct val="100000"/>
            </a:lnSpc>
            <a:spcBef>
              <a:spcPts val="0"/>
            </a:spcBef>
            <a:spcAft>
              <a:spcPts val="0"/>
            </a:spcAft>
            <a:buClrTx/>
            <a:buSzTx/>
            <a:buFontTx/>
            <a:buNone/>
            <a:tabLst/>
            <a:defRPr/>
          </a:pPr>
          <a:r>
            <a:rPr lang="en-US" sz="1100" dirty="0" smtClean="0"/>
            <a:t>c</a:t>
          </a:r>
          <a:r>
            <a:rPr lang="en-US" sz="1200" dirty="0" smtClean="0"/>
            <a:t>. Represent proportional relationships by equations. </a:t>
          </a:r>
        </a:p>
        <a:p>
          <a:pPr marL="0" marR="0" indent="0" algn="l" defTabSz="914400" eaLnBrk="1" fontAlgn="auto" latinLnBrk="0" hangingPunct="1">
            <a:lnSpc>
              <a:spcPct val="100000"/>
            </a:lnSpc>
            <a:spcBef>
              <a:spcPts val="0"/>
            </a:spcBef>
            <a:spcAft>
              <a:spcPts val="0"/>
            </a:spcAft>
            <a:buClrTx/>
            <a:buSzTx/>
            <a:buFontTx/>
            <a:buNone/>
            <a:tabLst/>
            <a:defRPr/>
          </a:pPr>
          <a:r>
            <a:rPr lang="en-US" sz="1200" dirty="0" smtClean="0"/>
            <a:t>d. Understanding the proportional relationship on a graph most importantly (0,0) and (1.r)</a:t>
          </a:r>
        </a:p>
      </dgm:t>
    </dgm:pt>
    <dgm:pt modelId="{F3807D26-ABC0-4460-B7F5-0205771A355F}" type="parTrans" cxnId="{D4286323-3907-472F-8D1D-BD5C2743CAE6}">
      <dgm:prSet/>
      <dgm:spPr/>
      <dgm:t>
        <a:bodyPr/>
        <a:lstStyle/>
        <a:p>
          <a:endParaRPr lang="en-US"/>
        </a:p>
      </dgm:t>
    </dgm:pt>
    <dgm:pt modelId="{0FCEDBA4-4037-4580-BB35-68D7968AC0BA}" type="sibTrans" cxnId="{D4286323-3907-472F-8D1D-BD5C2743CAE6}">
      <dgm:prSet/>
      <dgm:spPr/>
      <dgm:t>
        <a:bodyPr/>
        <a:lstStyle/>
        <a:p>
          <a:endParaRPr lang="en-US"/>
        </a:p>
      </dgm:t>
    </dgm:pt>
    <dgm:pt modelId="{E0756237-3E89-42C5-8537-CAC66CCE63BF}">
      <dgm:prSet phldrT="[Text]" custT="1"/>
      <dgm:spPr/>
      <dgm:t>
        <a:bodyPr/>
        <a:lstStyle/>
        <a:p>
          <a:pPr algn="l"/>
          <a:r>
            <a:rPr lang="en-US" sz="1200" dirty="0" smtClean="0"/>
            <a:t>6</a:t>
          </a:r>
          <a:r>
            <a:rPr lang="en-US" sz="1200" baseline="30000" dirty="0" smtClean="0"/>
            <a:t>th</a:t>
          </a:r>
          <a:r>
            <a:rPr lang="en-US" sz="1200" dirty="0" smtClean="0"/>
            <a:t> graders are not asked to express proportional relationships algebraically </a:t>
          </a:r>
        </a:p>
      </dgm:t>
    </dgm:pt>
    <dgm:pt modelId="{7EEC6F0D-6C2C-4CAD-B1F0-348018AE9975}" type="parTrans" cxnId="{79698F1E-718C-48FB-BE87-B535CDA278D3}">
      <dgm:prSet/>
      <dgm:spPr/>
      <dgm:t>
        <a:bodyPr/>
        <a:lstStyle/>
        <a:p>
          <a:endParaRPr lang="en-US"/>
        </a:p>
      </dgm:t>
    </dgm:pt>
    <dgm:pt modelId="{F5D4DAB4-3959-45E9-8620-82C81369CBE2}" type="sibTrans" cxnId="{79698F1E-718C-48FB-BE87-B535CDA278D3}">
      <dgm:prSet/>
      <dgm:spPr/>
      <dgm:t>
        <a:bodyPr/>
        <a:lstStyle/>
        <a:p>
          <a:endParaRPr lang="en-US"/>
        </a:p>
      </dgm:t>
    </dgm:pt>
    <dgm:pt modelId="{86C9C1CB-9139-4B7F-8F81-4FC501F43A94}" type="pres">
      <dgm:prSet presAssocID="{78F8B6C8-8E0A-4885-A2DE-514D914965BB}" presName="diagram" presStyleCnt="0">
        <dgm:presLayoutVars>
          <dgm:chPref val="1"/>
          <dgm:dir/>
          <dgm:animOne val="branch"/>
          <dgm:animLvl val="lvl"/>
          <dgm:resizeHandles/>
        </dgm:presLayoutVars>
      </dgm:prSet>
      <dgm:spPr/>
      <dgm:t>
        <a:bodyPr/>
        <a:lstStyle/>
        <a:p>
          <a:endParaRPr lang="en-US"/>
        </a:p>
      </dgm:t>
    </dgm:pt>
    <dgm:pt modelId="{0E1D19DE-0742-46CA-8632-4F8C09B6E5EA}" type="pres">
      <dgm:prSet presAssocID="{A6770B58-FEB8-41BE-947F-82C2091FB6B4}" presName="root" presStyleCnt="0"/>
      <dgm:spPr/>
    </dgm:pt>
    <dgm:pt modelId="{4E11DD47-B33C-4D37-A0EF-5C6AE5DB2D20}" type="pres">
      <dgm:prSet presAssocID="{A6770B58-FEB8-41BE-947F-82C2091FB6B4}" presName="rootComposite" presStyleCnt="0"/>
      <dgm:spPr/>
    </dgm:pt>
    <dgm:pt modelId="{5CD0CCB4-FA84-493D-8388-E4514D44EE7A}" type="pres">
      <dgm:prSet presAssocID="{A6770B58-FEB8-41BE-947F-82C2091FB6B4}" presName="rootText" presStyleLbl="node1" presStyleIdx="0" presStyleCnt="2" custAng="10800000" custFlipVert="1" custScaleY="38801" custLinFactNeighborX="-69923" custLinFactNeighborY="7698"/>
      <dgm:spPr/>
      <dgm:t>
        <a:bodyPr/>
        <a:lstStyle/>
        <a:p>
          <a:endParaRPr lang="en-US"/>
        </a:p>
      </dgm:t>
    </dgm:pt>
    <dgm:pt modelId="{A65A662C-6904-49BC-BACD-13012867C9A7}" type="pres">
      <dgm:prSet presAssocID="{A6770B58-FEB8-41BE-947F-82C2091FB6B4}" presName="rootConnector" presStyleLbl="node1" presStyleIdx="0" presStyleCnt="2"/>
      <dgm:spPr/>
      <dgm:t>
        <a:bodyPr/>
        <a:lstStyle/>
        <a:p>
          <a:endParaRPr lang="en-US"/>
        </a:p>
      </dgm:t>
    </dgm:pt>
    <dgm:pt modelId="{37F92ADB-CDCC-480A-82C1-BA8D2A414BB9}" type="pres">
      <dgm:prSet presAssocID="{A6770B58-FEB8-41BE-947F-82C2091FB6B4}" presName="childShape" presStyleCnt="0"/>
      <dgm:spPr/>
    </dgm:pt>
    <dgm:pt modelId="{C152BB4E-B3AC-4F94-BE28-76FFE9D7DA52}" type="pres">
      <dgm:prSet presAssocID="{EC8C414C-18AF-4795-8DE9-567109A4B3B3}" presName="Name13" presStyleLbl="parChTrans1D2" presStyleIdx="0" presStyleCnt="9"/>
      <dgm:spPr/>
      <dgm:t>
        <a:bodyPr/>
        <a:lstStyle/>
        <a:p>
          <a:endParaRPr lang="en-US"/>
        </a:p>
      </dgm:t>
    </dgm:pt>
    <dgm:pt modelId="{EC08BECF-1AE7-4503-8DFB-2C56D113AD28}" type="pres">
      <dgm:prSet presAssocID="{8CAC2BF2-6822-42F0-AB23-F31D2667C9FF}" presName="childText" presStyleLbl="bgAcc1" presStyleIdx="0" presStyleCnt="9" custScaleY="30545" custLinFactNeighborX="-18794" custLinFactNeighborY="-7234">
        <dgm:presLayoutVars>
          <dgm:bulletEnabled val="1"/>
        </dgm:presLayoutVars>
      </dgm:prSet>
      <dgm:spPr/>
      <dgm:t>
        <a:bodyPr/>
        <a:lstStyle/>
        <a:p>
          <a:endParaRPr lang="en-US"/>
        </a:p>
      </dgm:t>
    </dgm:pt>
    <dgm:pt modelId="{FD2AA384-78C1-4E49-B4AA-2DD58E3CC4DC}" type="pres">
      <dgm:prSet presAssocID="{BC3127ED-5CA7-44A2-9BEC-4F9504618E03}" presName="Name13" presStyleLbl="parChTrans1D2" presStyleIdx="1" presStyleCnt="9"/>
      <dgm:spPr/>
      <dgm:t>
        <a:bodyPr/>
        <a:lstStyle/>
        <a:p>
          <a:endParaRPr lang="en-US"/>
        </a:p>
      </dgm:t>
    </dgm:pt>
    <dgm:pt modelId="{F66A2997-E1CD-4ACA-8475-2B2C6B14A088}" type="pres">
      <dgm:prSet presAssocID="{B7159BA3-0811-43E5-8625-E3336F042D27}" presName="childText" presStyleLbl="bgAcc1" presStyleIdx="1" presStyleCnt="9" custScaleY="59549" custLinFactNeighborX="-14363" custLinFactNeighborY="-20238">
        <dgm:presLayoutVars>
          <dgm:bulletEnabled val="1"/>
        </dgm:presLayoutVars>
      </dgm:prSet>
      <dgm:spPr/>
      <dgm:t>
        <a:bodyPr/>
        <a:lstStyle/>
        <a:p>
          <a:endParaRPr lang="en-US"/>
        </a:p>
      </dgm:t>
    </dgm:pt>
    <dgm:pt modelId="{FB10431D-C1E9-4FCE-BF73-8FCCCC7B9F2C}" type="pres">
      <dgm:prSet presAssocID="{0722D606-E42B-4659-9D08-A66FED8C2AB3}" presName="Name13" presStyleLbl="parChTrans1D2" presStyleIdx="2" presStyleCnt="9"/>
      <dgm:spPr/>
      <dgm:t>
        <a:bodyPr/>
        <a:lstStyle/>
        <a:p>
          <a:endParaRPr lang="en-US"/>
        </a:p>
      </dgm:t>
    </dgm:pt>
    <dgm:pt modelId="{1ECE1239-A1D6-46D1-9239-4E866DC93C0E}" type="pres">
      <dgm:prSet presAssocID="{5869F6E0-91F0-4048-8F12-E5BD7B4D8C9D}" presName="childText" presStyleLbl="bgAcc1" presStyleIdx="2" presStyleCnt="9" custScaleX="209947" custScaleY="149697" custLinFactY="21872" custLinFactNeighborX="-24542" custLinFactNeighborY="100000">
        <dgm:presLayoutVars>
          <dgm:bulletEnabled val="1"/>
        </dgm:presLayoutVars>
      </dgm:prSet>
      <dgm:spPr/>
      <dgm:t>
        <a:bodyPr/>
        <a:lstStyle/>
        <a:p>
          <a:endParaRPr lang="en-US"/>
        </a:p>
      </dgm:t>
    </dgm:pt>
    <dgm:pt modelId="{155D9673-ABB0-4335-AFED-8811077BF9AB}" type="pres">
      <dgm:prSet presAssocID="{5FFED782-0F6C-4246-9761-C90C18A63C82}" presName="Name13" presStyleLbl="parChTrans1D2" presStyleIdx="3" presStyleCnt="9"/>
      <dgm:spPr/>
      <dgm:t>
        <a:bodyPr/>
        <a:lstStyle/>
        <a:p>
          <a:endParaRPr lang="en-US"/>
        </a:p>
      </dgm:t>
    </dgm:pt>
    <dgm:pt modelId="{1C811D1D-2D7A-4A8E-905E-010159D95081}" type="pres">
      <dgm:prSet presAssocID="{4170291A-6A9D-434E-8204-F8DF9FB71714}" presName="childText" presStyleLbl="bgAcc1" presStyleIdx="3" presStyleCnt="9" custScaleX="238951" custScaleY="133076" custLinFactY="-100000" custLinFactNeighborX="-23225" custLinFactNeighborY="-101492">
        <dgm:presLayoutVars>
          <dgm:bulletEnabled val="1"/>
        </dgm:presLayoutVars>
      </dgm:prSet>
      <dgm:spPr/>
      <dgm:t>
        <a:bodyPr/>
        <a:lstStyle/>
        <a:p>
          <a:endParaRPr lang="en-US"/>
        </a:p>
      </dgm:t>
    </dgm:pt>
    <dgm:pt modelId="{29E39E30-58AE-47A5-A687-01D2E0EEE55F}" type="pres">
      <dgm:prSet presAssocID="{7EEC6F0D-6C2C-4CAD-B1F0-348018AE9975}" presName="Name13" presStyleLbl="parChTrans1D2" presStyleIdx="4" presStyleCnt="9"/>
      <dgm:spPr/>
      <dgm:t>
        <a:bodyPr/>
        <a:lstStyle/>
        <a:p>
          <a:endParaRPr lang="en-US"/>
        </a:p>
      </dgm:t>
    </dgm:pt>
    <dgm:pt modelId="{94C9C54B-043D-49DE-8D32-DD60DFFB6E0A}" type="pres">
      <dgm:prSet presAssocID="{E0756237-3E89-42C5-8537-CAC66CCE63BF}" presName="childText" presStyleLbl="bgAcc1" presStyleIdx="4" presStyleCnt="9" custScaleX="199313" custScaleY="50885" custLinFactNeighborX="-7206" custLinFactNeighborY="-30613">
        <dgm:presLayoutVars>
          <dgm:bulletEnabled val="1"/>
        </dgm:presLayoutVars>
      </dgm:prSet>
      <dgm:spPr/>
      <dgm:t>
        <a:bodyPr/>
        <a:lstStyle/>
        <a:p>
          <a:endParaRPr lang="en-US"/>
        </a:p>
      </dgm:t>
    </dgm:pt>
    <dgm:pt modelId="{CE627BF1-A986-4B80-88E9-4D22A31E70CF}" type="pres">
      <dgm:prSet presAssocID="{A385C1C3-BDC4-45EE-A5C7-9A7B26CD5D38}" presName="root" presStyleCnt="0"/>
      <dgm:spPr/>
    </dgm:pt>
    <dgm:pt modelId="{5AA8405A-B34F-411A-B29A-35DDB7B91BDA}" type="pres">
      <dgm:prSet presAssocID="{A385C1C3-BDC4-45EE-A5C7-9A7B26CD5D38}" presName="rootComposite" presStyleCnt="0"/>
      <dgm:spPr/>
    </dgm:pt>
    <dgm:pt modelId="{14C1A7E7-3DE2-43DC-9733-F538A9C2A757}" type="pres">
      <dgm:prSet presAssocID="{A385C1C3-BDC4-45EE-A5C7-9A7B26CD5D38}" presName="rootText" presStyleLbl="node1" presStyleIdx="1" presStyleCnt="2" custScaleX="92723" custScaleY="39919" custLinFactNeighborX="15773" custLinFactNeighborY="6069"/>
      <dgm:spPr/>
      <dgm:t>
        <a:bodyPr/>
        <a:lstStyle/>
        <a:p>
          <a:endParaRPr lang="en-US"/>
        </a:p>
      </dgm:t>
    </dgm:pt>
    <dgm:pt modelId="{58A761E4-A27A-43A2-8632-5B388FC28F73}" type="pres">
      <dgm:prSet presAssocID="{A385C1C3-BDC4-45EE-A5C7-9A7B26CD5D38}" presName="rootConnector" presStyleLbl="node1" presStyleIdx="1" presStyleCnt="2"/>
      <dgm:spPr/>
      <dgm:t>
        <a:bodyPr/>
        <a:lstStyle/>
        <a:p>
          <a:endParaRPr lang="en-US"/>
        </a:p>
      </dgm:t>
    </dgm:pt>
    <dgm:pt modelId="{551E8C02-6567-402B-9AE0-8C4DE446D555}" type="pres">
      <dgm:prSet presAssocID="{A385C1C3-BDC4-45EE-A5C7-9A7B26CD5D38}" presName="childShape" presStyleCnt="0"/>
      <dgm:spPr/>
    </dgm:pt>
    <dgm:pt modelId="{273C6422-6EEB-49A2-917C-E89787748851}" type="pres">
      <dgm:prSet presAssocID="{26D43F89-C403-4E1E-ACF5-EDDB58D761AC}" presName="Name13" presStyleLbl="parChTrans1D2" presStyleIdx="5" presStyleCnt="9"/>
      <dgm:spPr/>
      <dgm:t>
        <a:bodyPr/>
        <a:lstStyle/>
        <a:p>
          <a:endParaRPr lang="en-US"/>
        </a:p>
      </dgm:t>
    </dgm:pt>
    <dgm:pt modelId="{371EA9F5-E8C7-4C51-BEEC-42077407234A}" type="pres">
      <dgm:prSet presAssocID="{DF0F8471-F9A8-44BB-B0B7-D51B7E8D5175}" presName="childText" presStyleLbl="bgAcc1" presStyleIdx="5" presStyleCnt="9" custScaleX="139565" custScaleY="79480" custLinFactNeighborX="14761" custLinFactNeighborY="2334">
        <dgm:presLayoutVars>
          <dgm:bulletEnabled val="1"/>
        </dgm:presLayoutVars>
      </dgm:prSet>
      <dgm:spPr/>
      <dgm:t>
        <a:bodyPr/>
        <a:lstStyle/>
        <a:p>
          <a:endParaRPr lang="en-US"/>
        </a:p>
      </dgm:t>
    </dgm:pt>
    <dgm:pt modelId="{41FCD7B3-C4C8-4C9D-9B71-903E24308476}" type="pres">
      <dgm:prSet presAssocID="{3EA7C205-0081-4D44-8AB7-19CD9623F1DE}" presName="Name13" presStyleLbl="parChTrans1D2" presStyleIdx="6" presStyleCnt="9"/>
      <dgm:spPr/>
      <dgm:t>
        <a:bodyPr/>
        <a:lstStyle/>
        <a:p>
          <a:endParaRPr lang="en-US"/>
        </a:p>
      </dgm:t>
    </dgm:pt>
    <dgm:pt modelId="{8CB848C9-971C-4266-AAA4-C134B4A06F27}" type="pres">
      <dgm:prSet presAssocID="{747ED4C3-6EE1-499A-864C-603AF60DD6EE}" presName="childText" presStyleLbl="bgAcc1" presStyleIdx="6" presStyleCnt="9" custScaleX="130432" custScaleY="82212" custLinFactY="67464" custLinFactNeighborX="12960" custLinFactNeighborY="100000">
        <dgm:presLayoutVars>
          <dgm:bulletEnabled val="1"/>
        </dgm:presLayoutVars>
      </dgm:prSet>
      <dgm:spPr/>
      <dgm:t>
        <a:bodyPr/>
        <a:lstStyle/>
        <a:p>
          <a:endParaRPr lang="en-US"/>
        </a:p>
      </dgm:t>
    </dgm:pt>
    <dgm:pt modelId="{E4FDFE6E-BB87-4B7A-AB88-57C75860E237}" type="pres">
      <dgm:prSet presAssocID="{B8CFFBDA-209D-4403-B6F9-19C38218D65B}" presName="Name13" presStyleLbl="parChTrans1D2" presStyleIdx="7" presStyleCnt="9"/>
      <dgm:spPr/>
      <dgm:t>
        <a:bodyPr/>
        <a:lstStyle/>
        <a:p>
          <a:endParaRPr lang="en-US"/>
        </a:p>
      </dgm:t>
    </dgm:pt>
    <dgm:pt modelId="{8D519D30-2921-409A-A313-7BC0989B6BD3}" type="pres">
      <dgm:prSet presAssocID="{EE373DD9-C4DE-4E5E-84B8-5DD51F7BBE96}" presName="childText" presStyleLbl="bgAcc1" presStyleIdx="7" presStyleCnt="9" custScaleX="148751" custScaleY="152973" custLinFactY="-16990" custLinFactNeighborX="14761" custLinFactNeighborY="-100000">
        <dgm:presLayoutVars>
          <dgm:bulletEnabled val="1"/>
        </dgm:presLayoutVars>
      </dgm:prSet>
      <dgm:spPr/>
      <dgm:t>
        <a:bodyPr/>
        <a:lstStyle/>
        <a:p>
          <a:endParaRPr lang="en-US"/>
        </a:p>
      </dgm:t>
    </dgm:pt>
    <dgm:pt modelId="{05AC72AD-87E3-41CD-8F4F-89AED49A410E}" type="pres">
      <dgm:prSet presAssocID="{F3807D26-ABC0-4460-B7F5-0205771A355F}" presName="Name13" presStyleLbl="parChTrans1D2" presStyleIdx="8" presStyleCnt="9"/>
      <dgm:spPr/>
      <dgm:t>
        <a:bodyPr/>
        <a:lstStyle/>
        <a:p>
          <a:endParaRPr lang="en-US"/>
        </a:p>
      </dgm:t>
    </dgm:pt>
    <dgm:pt modelId="{5A671D20-89C5-4AA4-8FAE-45A4CAC2B228}" type="pres">
      <dgm:prSet presAssocID="{6922A76B-38CB-45A6-A84E-4F28EB4A4F43}" presName="childText" presStyleLbl="bgAcc1" presStyleIdx="8" presStyleCnt="9" custScaleX="150566" custScaleY="150144" custLinFactNeighborX="10369" custLinFactNeighborY="-17616">
        <dgm:presLayoutVars>
          <dgm:bulletEnabled val="1"/>
        </dgm:presLayoutVars>
      </dgm:prSet>
      <dgm:spPr/>
      <dgm:t>
        <a:bodyPr/>
        <a:lstStyle/>
        <a:p>
          <a:endParaRPr lang="en-US"/>
        </a:p>
      </dgm:t>
    </dgm:pt>
  </dgm:ptLst>
  <dgm:cxnLst>
    <dgm:cxn modelId="{57623946-E1B0-4AA6-B18F-AB543E712ADC}" type="presOf" srcId="{F3807D26-ABC0-4460-B7F5-0205771A355F}" destId="{05AC72AD-87E3-41CD-8F4F-89AED49A410E}" srcOrd="0" destOrd="0" presId="urn:microsoft.com/office/officeart/2005/8/layout/hierarchy3"/>
    <dgm:cxn modelId="{8788FD8A-34B1-42FE-9E92-0EF4BD807388}" srcId="{A385C1C3-BDC4-45EE-A5C7-9A7B26CD5D38}" destId="{747ED4C3-6EE1-499A-864C-603AF60DD6EE}" srcOrd="1" destOrd="0" parTransId="{3EA7C205-0081-4D44-8AB7-19CD9623F1DE}" sibTransId="{014233E9-33F6-41FC-BAEE-35870382E14A}"/>
    <dgm:cxn modelId="{79698F1E-718C-48FB-BE87-B535CDA278D3}" srcId="{A6770B58-FEB8-41BE-947F-82C2091FB6B4}" destId="{E0756237-3E89-42C5-8537-CAC66CCE63BF}" srcOrd="4" destOrd="0" parTransId="{7EEC6F0D-6C2C-4CAD-B1F0-348018AE9975}" sibTransId="{F5D4DAB4-3959-45E9-8620-82C81369CBE2}"/>
    <dgm:cxn modelId="{E3E974D9-C6FA-4A98-BC11-6BDE260C04DE}" type="presOf" srcId="{DF0F8471-F9A8-44BB-B0B7-D51B7E8D5175}" destId="{371EA9F5-E8C7-4C51-BEEC-42077407234A}" srcOrd="0" destOrd="0" presId="urn:microsoft.com/office/officeart/2005/8/layout/hierarchy3"/>
    <dgm:cxn modelId="{0C82D816-3D0E-45B4-ADC7-F057E04832F2}" type="presOf" srcId="{A385C1C3-BDC4-45EE-A5C7-9A7B26CD5D38}" destId="{58A761E4-A27A-43A2-8632-5B388FC28F73}" srcOrd="1" destOrd="0" presId="urn:microsoft.com/office/officeart/2005/8/layout/hierarchy3"/>
    <dgm:cxn modelId="{70CE1934-6D04-498E-9E1D-AF505711FD09}" type="presOf" srcId="{3EA7C205-0081-4D44-8AB7-19CD9623F1DE}" destId="{41FCD7B3-C4C8-4C9D-9B71-903E24308476}" srcOrd="0" destOrd="0" presId="urn:microsoft.com/office/officeart/2005/8/layout/hierarchy3"/>
    <dgm:cxn modelId="{847A5090-40B6-4E9A-B939-A65539F32AA2}" srcId="{A6770B58-FEB8-41BE-947F-82C2091FB6B4}" destId="{B7159BA3-0811-43E5-8625-E3336F042D27}" srcOrd="1" destOrd="0" parTransId="{BC3127ED-5CA7-44A2-9BEC-4F9504618E03}" sibTransId="{108AE663-40B6-482C-BE66-95D15A670AA2}"/>
    <dgm:cxn modelId="{78315C20-051F-415D-96F9-9C18924497B3}" type="presOf" srcId="{BC3127ED-5CA7-44A2-9BEC-4F9504618E03}" destId="{FD2AA384-78C1-4E49-B4AA-2DD58E3CC4DC}" srcOrd="0" destOrd="0" presId="urn:microsoft.com/office/officeart/2005/8/layout/hierarchy3"/>
    <dgm:cxn modelId="{3F799219-8A94-40E5-B4C6-25C64B8B74F5}" type="presOf" srcId="{0722D606-E42B-4659-9D08-A66FED8C2AB3}" destId="{FB10431D-C1E9-4FCE-BF73-8FCCCC7B9F2C}" srcOrd="0" destOrd="0" presId="urn:microsoft.com/office/officeart/2005/8/layout/hierarchy3"/>
    <dgm:cxn modelId="{C18818AA-954D-4637-A225-6EDED572548C}" srcId="{78F8B6C8-8E0A-4885-A2DE-514D914965BB}" destId="{A385C1C3-BDC4-45EE-A5C7-9A7B26CD5D38}" srcOrd="1" destOrd="0" parTransId="{4F9DDD13-C15E-43D3-9085-C1C49DF05F10}" sibTransId="{007552CD-E453-4AEC-91D4-C6357C90E8E8}"/>
    <dgm:cxn modelId="{900F90CA-1998-41D5-AFA6-BFBC2EBCDE91}" type="presOf" srcId="{EC8C414C-18AF-4795-8DE9-567109A4B3B3}" destId="{C152BB4E-B3AC-4F94-BE28-76FFE9D7DA52}" srcOrd="0" destOrd="0" presId="urn:microsoft.com/office/officeart/2005/8/layout/hierarchy3"/>
    <dgm:cxn modelId="{B9C9BADC-A387-45A5-BBD4-7608594C0978}" type="presOf" srcId="{A385C1C3-BDC4-45EE-A5C7-9A7B26CD5D38}" destId="{14C1A7E7-3DE2-43DC-9733-F538A9C2A757}" srcOrd="0" destOrd="0" presId="urn:microsoft.com/office/officeart/2005/8/layout/hierarchy3"/>
    <dgm:cxn modelId="{B05B2096-04AC-41B9-8EE4-6C711A4BE69B}" type="presOf" srcId="{EE373DD9-C4DE-4E5E-84B8-5DD51F7BBE96}" destId="{8D519D30-2921-409A-A313-7BC0989B6BD3}" srcOrd="0" destOrd="0" presId="urn:microsoft.com/office/officeart/2005/8/layout/hierarchy3"/>
    <dgm:cxn modelId="{5BF89C85-F00C-4BF1-B29E-82B638CF28C6}" type="presOf" srcId="{78F8B6C8-8E0A-4885-A2DE-514D914965BB}" destId="{86C9C1CB-9139-4B7F-8F81-4FC501F43A94}" srcOrd="0" destOrd="0" presId="urn:microsoft.com/office/officeart/2005/8/layout/hierarchy3"/>
    <dgm:cxn modelId="{F7846E26-8BB1-434E-830E-DDF2EFD0705F}" type="presOf" srcId="{B7159BA3-0811-43E5-8625-E3336F042D27}" destId="{F66A2997-E1CD-4ACA-8475-2B2C6B14A088}" srcOrd="0" destOrd="0" presId="urn:microsoft.com/office/officeart/2005/8/layout/hierarchy3"/>
    <dgm:cxn modelId="{C3AB2492-617B-4A5A-BAFD-4A2440430E05}" type="presOf" srcId="{747ED4C3-6EE1-499A-864C-603AF60DD6EE}" destId="{8CB848C9-971C-4266-AAA4-C134B4A06F27}" srcOrd="0" destOrd="0" presId="urn:microsoft.com/office/officeart/2005/8/layout/hierarchy3"/>
    <dgm:cxn modelId="{3451ED25-94F1-4167-A56C-C29848D93C6F}" type="presOf" srcId="{B8CFFBDA-209D-4403-B6F9-19C38218D65B}" destId="{E4FDFE6E-BB87-4B7A-AB88-57C75860E237}" srcOrd="0" destOrd="0" presId="urn:microsoft.com/office/officeart/2005/8/layout/hierarchy3"/>
    <dgm:cxn modelId="{4BE91321-FF3D-4E53-B34E-AFC58E0A3644}" type="presOf" srcId="{7EEC6F0D-6C2C-4CAD-B1F0-348018AE9975}" destId="{29E39E30-58AE-47A5-A687-01D2E0EEE55F}" srcOrd="0" destOrd="0" presId="urn:microsoft.com/office/officeart/2005/8/layout/hierarchy3"/>
    <dgm:cxn modelId="{D4286323-3907-472F-8D1D-BD5C2743CAE6}" srcId="{A385C1C3-BDC4-45EE-A5C7-9A7B26CD5D38}" destId="{6922A76B-38CB-45A6-A84E-4F28EB4A4F43}" srcOrd="3" destOrd="0" parTransId="{F3807D26-ABC0-4460-B7F5-0205771A355F}" sibTransId="{0FCEDBA4-4037-4580-BB35-68D7968AC0BA}"/>
    <dgm:cxn modelId="{2C536587-2875-47C7-A314-C8581709A730}" srcId="{A385C1C3-BDC4-45EE-A5C7-9A7B26CD5D38}" destId="{DF0F8471-F9A8-44BB-B0B7-D51B7E8D5175}" srcOrd="0" destOrd="0" parTransId="{26D43F89-C403-4E1E-ACF5-EDDB58D761AC}" sibTransId="{4BF1AFB0-2C7C-4E00-BF55-8FE9594F1779}"/>
    <dgm:cxn modelId="{C8E936B0-798B-4A95-A6DD-A499F0161CEC}" type="presOf" srcId="{A6770B58-FEB8-41BE-947F-82C2091FB6B4}" destId="{A65A662C-6904-49BC-BACD-13012867C9A7}" srcOrd="1" destOrd="0" presId="urn:microsoft.com/office/officeart/2005/8/layout/hierarchy3"/>
    <dgm:cxn modelId="{86790107-DED7-4BB1-A137-649380158F86}" type="presOf" srcId="{5869F6E0-91F0-4048-8F12-E5BD7B4D8C9D}" destId="{1ECE1239-A1D6-46D1-9239-4E866DC93C0E}" srcOrd="0" destOrd="0" presId="urn:microsoft.com/office/officeart/2005/8/layout/hierarchy3"/>
    <dgm:cxn modelId="{BBB89865-55AB-484F-AEB5-838F3E874267}" type="presOf" srcId="{E0756237-3E89-42C5-8537-CAC66CCE63BF}" destId="{94C9C54B-043D-49DE-8D32-DD60DFFB6E0A}" srcOrd="0" destOrd="0" presId="urn:microsoft.com/office/officeart/2005/8/layout/hierarchy3"/>
    <dgm:cxn modelId="{5017F447-6564-4013-851E-3C9C6D896BF0}" type="presOf" srcId="{5FFED782-0F6C-4246-9761-C90C18A63C82}" destId="{155D9673-ABB0-4335-AFED-8811077BF9AB}" srcOrd="0" destOrd="0" presId="urn:microsoft.com/office/officeart/2005/8/layout/hierarchy3"/>
    <dgm:cxn modelId="{3F4F2FC8-B0AF-4059-B380-8B121562926E}" srcId="{A6770B58-FEB8-41BE-947F-82C2091FB6B4}" destId="{8CAC2BF2-6822-42F0-AB23-F31D2667C9FF}" srcOrd="0" destOrd="0" parTransId="{EC8C414C-18AF-4795-8DE9-567109A4B3B3}" sibTransId="{D560E3D2-074F-4897-A0F6-FE70FE2E4DB3}"/>
    <dgm:cxn modelId="{D4EDF96B-D3F0-41EC-8B2C-12C3FB103AB8}" srcId="{A385C1C3-BDC4-45EE-A5C7-9A7B26CD5D38}" destId="{EE373DD9-C4DE-4E5E-84B8-5DD51F7BBE96}" srcOrd="2" destOrd="0" parTransId="{B8CFFBDA-209D-4403-B6F9-19C38218D65B}" sibTransId="{800FDC0A-E610-4B99-954D-D1F1083258A2}"/>
    <dgm:cxn modelId="{A6EC0E1F-C33C-4E77-A7A2-95A6ECDEDF96}" srcId="{A6770B58-FEB8-41BE-947F-82C2091FB6B4}" destId="{5869F6E0-91F0-4048-8F12-E5BD7B4D8C9D}" srcOrd="2" destOrd="0" parTransId="{0722D606-E42B-4659-9D08-A66FED8C2AB3}" sibTransId="{E3A9FB47-83CF-409C-9ADE-464C13487B87}"/>
    <dgm:cxn modelId="{2ECDE46C-F726-43C4-BF6A-D4AA3F774DAF}" srcId="{A6770B58-FEB8-41BE-947F-82C2091FB6B4}" destId="{4170291A-6A9D-434E-8204-F8DF9FB71714}" srcOrd="3" destOrd="0" parTransId="{5FFED782-0F6C-4246-9761-C90C18A63C82}" sibTransId="{8A655701-3E64-4A44-BE2F-9DCF26DDF217}"/>
    <dgm:cxn modelId="{2591C924-BC9F-40B9-84D4-0B0FEF6D3B58}" type="presOf" srcId="{6922A76B-38CB-45A6-A84E-4F28EB4A4F43}" destId="{5A671D20-89C5-4AA4-8FAE-45A4CAC2B228}" srcOrd="0" destOrd="0" presId="urn:microsoft.com/office/officeart/2005/8/layout/hierarchy3"/>
    <dgm:cxn modelId="{1942FC55-0AB8-4E6F-8F9F-CAF024DE019E}" type="presOf" srcId="{8CAC2BF2-6822-42F0-AB23-F31D2667C9FF}" destId="{EC08BECF-1AE7-4503-8DFB-2C56D113AD28}" srcOrd="0" destOrd="0" presId="urn:microsoft.com/office/officeart/2005/8/layout/hierarchy3"/>
    <dgm:cxn modelId="{0B7B0892-FB40-49EC-90BC-FBA0DDD0043B}" type="presOf" srcId="{A6770B58-FEB8-41BE-947F-82C2091FB6B4}" destId="{5CD0CCB4-FA84-493D-8388-E4514D44EE7A}" srcOrd="0" destOrd="0" presId="urn:microsoft.com/office/officeart/2005/8/layout/hierarchy3"/>
    <dgm:cxn modelId="{538DA4E2-9C28-463C-B154-2AD78B4D041F}" type="presOf" srcId="{4170291A-6A9D-434E-8204-F8DF9FB71714}" destId="{1C811D1D-2D7A-4A8E-905E-010159D95081}" srcOrd="0" destOrd="0" presId="urn:microsoft.com/office/officeart/2005/8/layout/hierarchy3"/>
    <dgm:cxn modelId="{A63795FB-9B15-48DD-B3EF-C38725D8815D}" type="presOf" srcId="{26D43F89-C403-4E1E-ACF5-EDDB58D761AC}" destId="{273C6422-6EEB-49A2-917C-E89787748851}" srcOrd="0" destOrd="0" presId="urn:microsoft.com/office/officeart/2005/8/layout/hierarchy3"/>
    <dgm:cxn modelId="{E80E0E87-10FE-4121-A552-B7F18CFC1A1D}" srcId="{78F8B6C8-8E0A-4885-A2DE-514D914965BB}" destId="{A6770B58-FEB8-41BE-947F-82C2091FB6B4}" srcOrd="0" destOrd="0" parTransId="{EBB4F087-7CCA-4900-AFBD-D33B97CE8D7E}" sibTransId="{F1565131-20E6-4298-A34A-B6E5AB7908AC}"/>
    <dgm:cxn modelId="{A5F1637C-DEBF-4A4B-A161-5418D57506EA}" type="presParOf" srcId="{86C9C1CB-9139-4B7F-8F81-4FC501F43A94}" destId="{0E1D19DE-0742-46CA-8632-4F8C09B6E5EA}" srcOrd="0" destOrd="0" presId="urn:microsoft.com/office/officeart/2005/8/layout/hierarchy3"/>
    <dgm:cxn modelId="{9712DAED-DAD0-462F-B1FE-388E11366856}" type="presParOf" srcId="{0E1D19DE-0742-46CA-8632-4F8C09B6E5EA}" destId="{4E11DD47-B33C-4D37-A0EF-5C6AE5DB2D20}" srcOrd="0" destOrd="0" presId="urn:microsoft.com/office/officeart/2005/8/layout/hierarchy3"/>
    <dgm:cxn modelId="{AC9395BE-29F3-43D3-A7C2-3140C97B805B}" type="presParOf" srcId="{4E11DD47-B33C-4D37-A0EF-5C6AE5DB2D20}" destId="{5CD0CCB4-FA84-493D-8388-E4514D44EE7A}" srcOrd="0" destOrd="0" presId="urn:microsoft.com/office/officeart/2005/8/layout/hierarchy3"/>
    <dgm:cxn modelId="{D361E208-B6AB-4C6C-89D7-CCEA089815FC}" type="presParOf" srcId="{4E11DD47-B33C-4D37-A0EF-5C6AE5DB2D20}" destId="{A65A662C-6904-49BC-BACD-13012867C9A7}" srcOrd="1" destOrd="0" presId="urn:microsoft.com/office/officeart/2005/8/layout/hierarchy3"/>
    <dgm:cxn modelId="{8A385A1B-5FCC-4CFC-A108-D8AB747000DC}" type="presParOf" srcId="{0E1D19DE-0742-46CA-8632-4F8C09B6E5EA}" destId="{37F92ADB-CDCC-480A-82C1-BA8D2A414BB9}" srcOrd="1" destOrd="0" presId="urn:microsoft.com/office/officeart/2005/8/layout/hierarchy3"/>
    <dgm:cxn modelId="{DA3C05D9-A856-4DDF-AE72-E7C284565CDB}" type="presParOf" srcId="{37F92ADB-CDCC-480A-82C1-BA8D2A414BB9}" destId="{C152BB4E-B3AC-4F94-BE28-76FFE9D7DA52}" srcOrd="0" destOrd="0" presId="urn:microsoft.com/office/officeart/2005/8/layout/hierarchy3"/>
    <dgm:cxn modelId="{D05DB10E-8327-4FAE-8CC6-CC4D42711FB8}" type="presParOf" srcId="{37F92ADB-CDCC-480A-82C1-BA8D2A414BB9}" destId="{EC08BECF-1AE7-4503-8DFB-2C56D113AD28}" srcOrd="1" destOrd="0" presId="urn:microsoft.com/office/officeart/2005/8/layout/hierarchy3"/>
    <dgm:cxn modelId="{4F15F0FB-2DA0-4329-9D32-4E5698AF6BE0}" type="presParOf" srcId="{37F92ADB-CDCC-480A-82C1-BA8D2A414BB9}" destId="{FD2AA384-78C1-4E49-B4AA-2DD58E3CC4DC}" srcOrd="2" destOrd="0" presId="urn:microsoft.com/office/officeart/2005/8/layout/hierarchy3"/>
    <dgm:cxn modelId="{8478A844-A272-4FB5-B541-E6A97FE13D69}" type="presParOf" srcId="{37F92ADB-CDCC-480A-82C1-BA8D2A414BB9}" destId="{F66A2997-E1CD-4ACA-8475-2B2C6B14A088}" srcOrd="3" destOrd="0" presId="urn:microsoft.com/office/officeart/2005/8/layout/hierarchy3"/>
    <dgm:cxn modelId="{44D61901-17C1-4B99-8503-124ACC85939F}" type="presParOf" srcId="{37F92ADB-CDCC-480A-82C1-BA8D2A414BB9}" destId="{FB10431D-C1E9-4FCE-BF73-8FCCCC7B9F2C}" srcOrd="4" destOrd="0" presId="urn:microsoft.com/office/officeart/2005/8/layout/hierarchy3"/>
    <dgm:cxn modelId="{C555E255-29CF-432E-809C-0B3A0705F076}" type="presParOf" srcId="{37F92ADB-CDCC-480A-82C1-BA8D2A414BB9}" destId="{1ECE1239-A1D6-46D1-9239-4E866DC93C0E}" srcOrd="5" destOrd="0" presId="urn:microsoft.com/office/officeart/2005/8/layout/hierarchy3"/>
    <dgm:cxn modelId="{5C42A7ED-618E-4761-BEE4-99168DE72D30}" type="presParOf" srcId="{37F92ADB-CDCC-480A-82C1-BA8D2A414BB9}" destId="{155D9673-ABB0-4335-AFED-8811077BF9AB}" srcOrd="6" destOrd="0" presId="urn:microsoft.com/office/officeart/2005/8/layout/hierarchy3"/>
    <dgm:cxn modelId="{0BCD5DF7-B68F-4889-8F21-C89BD37B0D4F}" type="presParOf" srcId="{37F92ADB-CDCC-480A-82C1-BA8D2A414BB9}" destId="{1C811D1D-2D7A-4A8E-905E-010159D95081}" srcOrd="7" destOrd="0" presId="urn:microsoft.com/office/officeart/2005/8/layout/hierarchy3"/>
    <dgm:cxn modelId="{E2D1EB56-C317-4927-B5C8-D3AB1CDDEA20}" type="presParOf" srcId="{37F92ADB-CDCC-480A-82C1-BA8D2A414BB9}" destId="{29E39E30-58AE-47A5-A687-01D2E0EEE55F}" srcOrd="8" destOrd="0" presId="urn:microsoft.com/office/officeart/2005/8/layout/hierarchy3"/>
    <dgm:cxn modelId="{A294B1D5-D223-4927-B0BB-F89D8C16B0BE}" type="presParOf" srcId="{37F92ADB-CDCC-480A-82C1-BA8D2A414BB9}" destId="{94C9C54B-043D-49DE-8D32-DD60DFFB6E0A}" srcOrd="9" destOrd="0" presId="urn:microsoft.com/office/officeart/2005/8/layout/hierarchy3"/>
    <dgm:cxn modelId="{ACAED581-59DB-40B3-9809-4F53155FC29F}" type="presParOf" srcId="{86C9C1CB-9139-4B7F-8F81-4FC501F43A94}" destId="{CE627BF1-A986-4B80-88E9-4D22A31E70CF}" srcOrd="1" destOrd="0" presId="urn:microsoft.com/office/officeart/2005/8/layout/hierarchy3"/>
    <dgm:cxn modelId="{B162D972-4099-4082-89AF-9FE4D3757D0E}" type="presParOf" srcId="{CE627BF1-A986-4B80-88E9-4D22A31E70CF}" destId="{5AA8405A-B34F-411A-B29A-35DDB7B91BDA}" srcOrd="0" destOrd="0" presId="urn:microsoft.com/office/officeart/2005/8/layout/hierarchy3"/>
    <dgm:cxn modelId="{75E7426C-210D-4841-8095-77D892BB6AF5}" type="presParOf" srcId="{5AA8405A-B34F-411A-B29A-35DDB7B91BDA}" destId="{14C1A7E7-3DE2-43DC-9733-F538A9C2A757}" srcOrd="0" destOrd="0" presId="urn:microsoft.com/office/officeart/2005/8/layout/hierarchy3"/>
    <dgm:cxn modelId="{427A6321-B784-4D95-B4EC-33A4DE3B483A}" type="presParOf" srcId="{5AA8405A-B34F-411A-B29A-35DDB7B91BDA}" destId="{58A761E4-A27A-43A2-8632-5B388FC28F73}" srcOrd="1" destOrd="0" presId="urn:microsoft.com/office/officeart/2005/8/layout/hierarchy3"/>
    <dgm:cxn modelId="{97364EDF-3BFF-4A79-881F-1B43D6CDC1DA}" type="presParOf" srcId="{CE627BF1-A986-4B80-88E9-4D22A31E70CF}" destId="{551E8C02-6567-402B-9AE0-8C4DE446D555}" srcOrd="1" destOrd="0" presId="urn:microsoft.com/office/officeart/2005/8/layout/hierarchy3"/>
    <dgm:cxn modelId="{A542A98A-2C58-47A4-8CA1-54FDAFBC960D}" type="presParOf" srcId="{551E8C02-6567-402B-9AE0-8C4DE446D555}" destId="{273C6422-6EEB-49A2-917C-E89787748851}" srcOrd="0" destOrd="0" presId="urn:microsoft.com/office/officeart/2005/8/layout/hierarchy3"/>
    <dgm:cxn modelId="{64D8E1A5-1BDC-44DC-8132-DE3A4EDD8858}" type="presParOf" srcId="{551E8C02-6567-402B-9AE0-8C4DE446D555}" destId="{371EA9F5-E8C7-4C51-BEEC-42077407234A}" srcOrd="1" destOrd="0" presId="urn:microsoft.com/office/officeart/2005/8/layout/hierarchy3"/>
    <dgm:cxn modelId="{BB7A2314-FE3B-4E42-98C9-AA44D5FE41F3}" type="presParOf" srcId="{551E8C02-6567-402B-9AE0-8C4DE446D555}" destId="{41FCD7B3-C4C8-4C9D-9B71-903E24308476}" srcOrd="2" destOrd="0" presId="urn:microsoft.com/office/officeart/2005/8/layout/hierarchy3"/>
    <dgm:cxn modelId="{35D20BD6-B1FE-472C-9B21-A2006B554B9E}" type="presParOf" srcId="{551E8C02-6567-402B-9AE0-8C4DE446D555}" destId="{8CB848C9-971C-4266-AAA4-C134B4A06F27}" srcOrd="3" destOrd="0" presId="urn:microsoft.com/office/officeart/2005/8/layout/hierarchy3"/>
    <dgm:cxn modelId="{16DFBB04-54BB-4B8F-AA97-23B3A1B2E9B4}" type="presParOf" srcId="{551E8C02-6567-402B-9AE0-8C4DE446D555}" destId="{E4FDFE6E-BB87-4B7A-AB88-57C75860E237}" srcOrd="4" destOrd="0" presId="urn:microsoft.com/office/officeart/2005/8/layout/hierarchy3"/>
    <dgm:cxn modelId="{A027BC62-E161-4291-8010-A94BF42FEF35}" type="presParOf" srcId="{551E8C02-6567-402B-9AE0-8C4DE446D555}" destId="{8D519D30-2921-409A-A313-7BC0989B6BD3}" srcOrd="5" destOrd="0" presId="urn:microsoft.com/office/officeart/2005/8/layout/hierarchy3"/>
    <dgm:cxn modelId="{A9400C3F-F9BE-45A0-9A0F-F1EAF5962DA7}" type="presParOf" srcId="{551E8C02-6567-402B-9AE0-8C4DE446D555}" destId="{05AC72AD-87E3-41CD-8F4F-89AED49A410E}" srcOrd="6" destOrd="0" presId="urn:microsoft.com/office/officeart/2005/8/layout/hierarchy3"/>
    <dgm:cxn modelId="{9A8FC95F-72A6-49DD-9167-F27C64D3053C}" type="presParOf" srcId="{551E8C02-6567-402B-9AE0-8C4DE446D555}" destId="{5A671D20-89C5-4AA4-8FAE-45A4CAC2B228}" srcOrd="7"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D0CCB4-FA84-493D-8388-E4514D44EE7A}">
      <dsp:nvSpPr>
        <dsp:cNvPr id="0" name=""/>
        <dsp:cNvSpPr/>
      </dsp:nvSpPr>
      <dsp:spPr>
        <a:xfrm rot="10800000" flipV="1">
          <a:off x="0" y="80142"/>
          <a:ext cx="2040247" cy="395818"/>
        </a:xfrm>
        <a:prstGeom prst="roundRect">
          <a:avLst>
            <a:gd name="adj" fmla="val 10000"/>
          </a:avLst>
        </a:prstGeom>
        <a:solidFill>
          <a:srgbClr val="CC00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US" sz="2200" kern="1200" dirty="0" smtClean="0"/>
            <a:t>6</a:t>
          </a:r>
          <a:r>
            <a:rPr lang="en-US" sz="2200" kern="1200" baseline="30000" dirty="0" smtClean="0"/>
            <a:t>th</a:t>
          </a:r>
          <a:r>
            <a:rPr lang="en-US" sz="2200" kern="1200" dirty="0" smtClean="0"/>
            <a:t> Grade</a:t>
          </a:r>
          <a:endParaRPr lang="en-US" sz="2200" kern="1200" dirty="0"/>
        </a:p>
      </dsp:txBody>
      <dsp:txXfrm rot="10800000" flipV="1">
        <a:off x="0" y="80142"/>
        <a:ext cx="2040247" cy="395818"/>
      </dsp:txXfrm>
    </dsp:sp>
    <dsp:sp modelId="{C152BB4E-B3AC-4F94-BE28-76FFE9D7DA52}">
      <dsp:nvSpPr>
        <dsp:cNvPr id="0" name=""/>
        <dsp:cNvSpPr/>
      </dsp:nvSpPr>
      <dsp:spPr>
        <a:xfrm>
          <a:off x="204024" y="475960"/>
          <a:ext cx="450369" cy="258504"/>
        </a:xfrm>
        <a:custGeom>
          <a:avLst/>
          <a:gdLst/>
          <a:ahLst/>
          <a:cxnLst/>
          <a:rect l="0" t="0" r="0" b="0"/>
          <a:pathLst>
            <a:path>
              <a:moveTo>
                <a:pt x="0" y="0"/>
              </a:moveTo>
              <a:lnTo>
                <a:pt x="0" y="258504"/>
              </a:lnTo>
              <a:lnTo>
                <a:pt x="450369" y="258504"/>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C08BECF-1AE7-4503-8DFB-2C56D113AD28}">
      <dsp:nvSpPr>
        <dsp:cNvPr id="0" name=""/>
        <dsp:cNvSpPr/>
      </dsp:nvSpPr>
      <dsp:spPr>
        <a:xfrm>
          <a:off x="654394" y="578666"/>
          <a:ext cx="1632198" cy="311596"/>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l" defTabSz="488950">
            <a:lnSpc>
              <a:spcPct val="90000"/>
            </a:lnSpc>
            <a:spcBef>
              <a:spcPct val="0"/>
            </a:spcBef>
            <a:spcAft>
              <a:spcPct val="35000"/>
            </a:spcAft>
          </a:pPr>
          <a:r>
            <a:rPr lang="en-US" sz="1100" kern="1200" dirty="0" smtClean="0"/>
            <a:t>6.RP.1 - Definition of ratio</a:t>
          </a:r>
          <a:endParaRPr lang="en-US" sz="1100" kern="1200" dirty="0"/>
        </a:p>
      </dsp:txBody>
      <dsp:txXfrm>
        <a:off x="654394" y="578666"/>
        <a:ext cx="1632198" cy="311596"/>
      </dsp:txXfrm>
    </dsp:sp>
    <dsp:sp modelId="{FD2AA384-78C1-4E49-B4AA-2DD58E3CC4DC}">
      <dsp:nvSpPr>
        <dsp:cNvPr id="0" name=""/>
        <dsp:cNvSpPr/>
      </dsp:nvSpPr>
      <dsp:spPr>
        <a:xfrm>
          <a:off x="204024" y="475960"/>
          <a:ext cx="522692" cy="840413"/>
        </a:xfrm>
        <a:custGeom>
          <a:avLst/>
          <a:gdLst/>
          <a:ahLst/>
          <a:cxnLst/>
          <a:rect l="0" t="0" r="0" b="0"/>
          <a:pathLst>
            <a:path>
              <a:moveTo>
                <a:pt x="0" y="0"/>
              </a:moveTo>
              <a:lnTo>
                <a:pt x="0" y="840413"/>
              </a:lnTo>
              <a:lnTo>
                <a:pt x="522692" y="840413"/>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66A2997-E1CD-4ACA-8475-2B2C6B14A088}">
      <dsp:nvSpPr>
        <dsp:cNvPr id="0" name=""/>
        <dsp:cNvSpPr/>
      </dsp:nvSpPr>
      <dsp:spPr>
        <a:xfrm>
          <a:off x="726716" y="1012637"/>
          <a:ext cx="1632198" cy="607473"/>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1241735"/>
              <a:satOff val="4976"/>
              <a:lumOff val="107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l" defTabSz="488950">
            <a:lnSpc>
              <a:spcPct val="90000"/>
            </a:lnSpc>
            <a:spcBef>
              <a:spcPct val="0"/>
            </a:spcBef>
            <a:spcAft>
              <a:spcPct val="35000"/>
            </a:spcAft>
          </a:pPr>
          <a:r>
            <a:rPr lang="en-US" sz="1100" kern="1200" dirty="0" smtClean="0"/>
            <a:t>6.RP.2 - </a:t>
          </a:r>
          <a:r>
            <a:rPr lang="en-US" sz="1200" kern="1200" dirty="0" smtClean="0"/>
            <a:t>Unit rate(s) associated to ratio</a:t>
          </a:r>
        </a:p>
        <a:p>
          <a:pPr lvl="0" algn="l" defTabSz="488950">
            <a:lnSpc>
              <a:spcPct val="90000"/>
            </a:lnSpc>
            <a:spcBef>
              <a:spcPct val="0"/>
            </a:spcBef>
            <a:spcAft>
              <a:spcPct val="35000"/>
            </a:spcAft>
          </a:pPr>
          <a:r>
            <a:rPr lang="en-US" sz="1000" kern="1200" dirty="0" smtClean="0"/>
            <a:t>Whole numbers</a:t>
          </a:r>
          <a:endParaRPr lang="en-US" sz="1000" kern="1200" dirty="0"/>
        </a:p>
      </dsp:txBody>
      <dsp:txXfrm>
        <a:off x="726716" y="1012637"/>
        <a:ext cx="1632198" cy="607473"/>
      </dsp:txXfrm>
    </dsp:sp>
    <dsp:sp modelId="{FB10431D-C1E9-4FCE-BF73-8FCCCC7B9F2C}">
      <dsp:nvSpPr>
        <dsp:cNvPr id="0" name=""/>
        <dsp:cNvSpPr/>
      </dsp:nvSpPr>
      <dsp:spPr>
        <a:xfrm>
          <a:off x="204024" y="475960"/>
          <a:ext cx="356550" cy="3612426"/>
        </a:xfrm>
        <a:custGeom>
          <a:avLst/>
          <a:gdLst/>
          <a:ahLst/>
          <a:cxnLst/>
          <a:rect l="0" t="0" r="0" b="0"/>
          <a:pathLst>
            <a:path>
              <a:moveTo>
                <a:pt x="0" y="0"/>
              </a:moveTo>
              <a:lnTo>
                <a:pt x="0" y="3612426"/>
              </a:lnTo>
              <a:lnTo>
                <a:pt x="356550" y="3612426"/>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ECE1239-A1D6-46D1-9239-4E866DC93C0E}">
      <dsp:nvSpPr>
        <dsp:cNvPr id="0" name=""/>
        <dsp:cNvSpPr/>
      </dsp:nvSpPr>
      <dsp:spPr>
        <a:xfrm>
          <a:off x="560575" y="3324839"/>
          <a:ext cx="3426750" cy="152709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2483469"/>
              <a:satOff val="9953"/>
              <a:lumOff val="215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l" defTabSz="533400">
            <a:lnSpc>
              <a:spcPct val="90000"/>
            </a:lnSpc>
            <a:spcBef>
              <a:spcPct val="0"/>
            </a:spcBef>
            <a:spcAft>
              <a:spcPct val="35000"/>
            </a:spcAft>
          </a:pPr>
          <a:r>
            <a:rPr lang="en-US" sz="1200" kern="1200" dirty="0" smtClean="0"/>
            <a:t>6.RP.3 –Use ratios and rate reasoning to solve (single step)real world mathematical problems using the representations above and</a:t>
          </a:r>
        </a:p>
        <a:p>
          <a:pPr lvl="0" algn="l" defTabSz="533400">
            <a:lnSpc>
              <a:spcPct val="90000"/>
            </a:lnSpc>
            <a:spcBef>
              <a:spcPct val="0"/>
            </a:spcBef>
            <a:spcAft>
              <a:spcPct val="35000"/>
            </a:spcAft>
          </a:pPr>
          <a:r>
            <a:rPr lang="en-US" sz="1200" kern="1200" dirty="0" smtClean="0"/>
            <a:t>Using the unit rate</a:t>
          </a:r>
        </a:p>
        <a:p>
          <a:pPr lvl="0" algn="l" defTabSz="533400">
            <a:lnSpc>
              <a:spcPct val="90000"/>
            </a:lnSpc>
            <a:spcBef>
              <a:spcPct val="0"/>
            </a:spcBef>
            <a:spcAft>
              <a:spcPct val="35000"/>
            </a:spcAft>
          </a:pPr>
          <a:r>
            <a:rPr lang="en-US" sz="1200" kern="1200" dirty="0" smtClean="0"/>
            <a:t>c. See % as a rate</a:t>
          </a:r>
        </a:p>
        <a:p>
          <a:pPr lvl="0" algn="l" defTabSz="533400">
            <a:lnSpc>
              <a:spcPct val="90000"/>
            </a:lnSpc>
            <a:spcBef>
              <a:spcPct val="0"/>
            </a:spcBef>
            <a:spcAft>
              <a:spcPct val="35000"/>
            </a:spcAft>
          </a:pPr>
          <a:r>
            <a:rPr lang="en-US" sz="1200" kern="1200" dirty="0" smtClean="0"/>
            <a:t>d. Ratio reasoning and  manipulating units by multiplying and dividing </a:t>
          </a:r>
        </a:p>
      </dsp:txBody>
      <dsp:txXfrm>
        <a:off x="560575" y="3324839"/>
        <a:ext cx="3426750" cy="1527094"/>
      </dsp:txXfrm>
    </dsp:sp>
    <dsp:sp modelId="{155D9673-ABB0-4335-AFED-8811077BF9AB}">
      <dsp:nvSpPr>
        <dsp:cNvPr id="0" name=""/>
        <dsp:cNvSpPr/>
      </dsp:nvSpPr>
      <dsp:spPr>
        <a:xfrm>
          <a:off x="204024" y="475960"/>
          <a:ext cx="378046" cy="2011061"/>
        </a:xfrm>
        <a:custGeom>
          <a:avLst/>
          <a:gdLst/>
          <a:ahLst/>
          <a:cxnLst/>
          <a:rect l="0" t="0" r="0" b="0"/>
          <a:pathLst>
            <a:path>
              <a:moveTo>
                <a:pt x="0" y="0"/>
              </a:moveTo>
              <a:lnTo>
                <a:pt x="0" y="2011061"/>
              </a:lnTo>
              <a:lnTo>
                <a:pt x="378046" y="2011061"/>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C811D1D-2D7A-4A8E-905E-010159D95081}">
      <dsp:nvSpPr>
        <dsp:cNvPr id="0" name=""/>
        <dsp:cNvSpPr/>
      </dsp:nvSpPr>
      <dsp:spPr>
        <a:xfrm>
          <a:off x="582071" y="1808252"/>
          <a:ext cx="3900153" cy="1357539"/>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3725204"/>
              <a:satOff val="14929"/>
              <a:lumOff val="323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l" defTabSz="533400">
            <a:lnSpc>
              <a:spcPct val="90000"/>
            </a:lnSpc>
            <a:spcBef>
              <a:spcPct val="0"/>
            </a:spcBef>
            <a:spcAft>
              <a:spcPct val="35000"/>
            </a:spcAft>
          </a:pPr>
          <a:r>
            <a:rPr lang="en-US" sz="1200" kern="1200" dirty="0" smtClean="0"/>
            <a:t>(6.RP.3) Given a proportional relationship represent it a variety of ways:</a:t>
          </a:r>
        </a:p>
        <a:p>
          <a:pPr lvl="0" algn="l" defTabSz="533400">
            <a:lnSpc>
              <a:spcPct val="90000"/>
            </a:lnSpc>
            <a:spcBef>
              <a:spcPct val="0"/>
            </a:spcBef>
            <a:spcAft>
              <a:spcPct val="35000"/>
            </a:spcAft>
          </a:pPr>
          <a:r>
            <a:rPr lang="en-US" sz="1200" kern="1200" dirty="0" smtClean="0"/>
            <a:t>.  A table</a:t>
          </a:r>
        </a:p>
        <a:p>
          <a:pPr lvl="0" algn="l" defTabSz="533400">
            <a:lnSpc>
              <a:spcPct val="90000"/>
            </a:lnSpc>
            <a:spcBef>
              <a:spcPct val="0"/>
            </a:spcBef>
            <a:spcAft>
              <a:spcPct val="35000"/>
            </a:spcAft>
          </a:pPr>
          <a:r>
            <a:rPr lang="en-US" sz="1200" kern="1200" dirty="0" smtClean="0"/>
            <a:t>.  Plotting points on a coordinate graph. </a:t>
          </a:r>
        </a:p>
        <a:p>
          <a:pPr lvl="0" algn="l" defTabSz="533400">
            <a:lnSpc>
              <a:spcPct val="90000"/>
            </a:lnSpc>
            <a:spcBef>
              <a:spcPct val="0"/>
            </a:spcBef>
            <a:spcAft>
              <a:spcPct val="35000"/>
            </a:spcAft>
          </a:pPr>
          <a:r>
            <a:rPr lang="en-US" sz="1200" kern="1200" dirty="0" smtClean="0"/>
            <a:t>. Tape diagrams</a:t>
          </a:r>
        </a:p>
        <a:p>
          <a:pPr lvl="0" algn="l" defTabSz="533400">
            <a:lnSpc>
              <a:spcPct val="90000"/>
            </a:lnSpc>
            <a:spcBef>
              <a:spcPct val="0"/>
            </a:spcBef>
            <a:spcAft>
              <a:spcPct val="35000"/>
            </a:spcAft>
          </a:pPr>
          <a:r>
            <a:rPr lang="en-US" sz="1200" kern="1200" dirty="0" smtClean="0"/>
            <a:t>. Double number line diagrams.</a:t>
          </a:r>
        </a:p>
      </dsp:txBody>
      <dsp:txXfrm>
        <a:off x="582071" y="1808252"/>
        <a:ext cx="3900153" cy="1357539"/>
      </dsp:txXfrm>
    </dsp:sp>
    <dsp:sp modelId="{29E39E30-58AE-47A5-A687-01D2E0EEE55F}">
      <dsp:nvSpPr>
        <dsp:cNvPr id="0" name=""/>
        <dsp:cNvSpPr/>
      </dsp:nvSpPr>
      <dsp:spPr>
        <a:xfrm>
          <a:off x="204024" y="475960"/>
          <a:ext cx="639508" cy="4947585"/>
        </a:xfrm>
        <a:custGeom>
          <a:avLst/>
          <a:gdLst/>
          <a:ahLst/>
          <a:cxnLst/>
          <a:rect l="0" t="0" r="0" b="0"/>
          <a:pathLst>
            <a:path>
              <a:moveTo>
                <a:pt x="0" y="0"/>
              </a:moveTo>
              <a:lnTo>
                <a:pt x="0" y="4947585"/>
              </a:lnTo>
              <a:lnTo>
                <a:pt x="639508" y="4947585"/>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4C9C54B-043D-49DE-8D32-DD60DFFB6E0A}">
      <dsp:nvSpPr>
        <dsp:cNvPr id="0" name=""/>
        <dsp:cNvSpPr/>
      </dsp:nvSpPr>
      <dsp:spPr>
        <a:xfrm>
          <a:off x="843533" y="5164000"/>
          <a:ext cx="3253182" cy="519089"/>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l" defTabSz="533400">
            <a:lnSpc>
              <a:spcPct val="90000"/>
            </a:lnSpc>
            <a:spcBef>
              <a:spcPct val="0"/>
            </a:spcBef>
            <a:spcAft>
              <a:spcPct val="35000"/>
            </a:spcAft>
          </a:pPr>
          <a:r>
            <a:rPr lang="en-US" sz="1200" kern="1200" dirty="0" smtClean="0"/>
            <a:t>6</a:t>
          </a:r>
          <a:r>
            <a:rPr lang="en-US" sz="1200" kern="1200" baseline="30000" dirty="0" smtClean="0"/>
            <a:t>th</a:t>
          </a:r>
          <a:r>
            <a:rPr lang="en-US" sz="1200" kern="1200" dirty="0" smtClean="0"/>
            <a:t> graders are not asked to express proportional relationships algebraically </a:t>
          </a:r>
        </a:p>
      </dsp:txBody>
      <dsp:txXfrm>
        <a:off x="843533" y="5164000"/>
        <a:ext cx="3253182" cy="519089"/>
      </dsp:txXfrm>
    </dsp:sp>
    <dsp:sp modelId="{14C1A7E7-3DE2-43DC-9733-F538A9C2A757}">
      <dsp:nvSpPr>
        <dsp:cNvPr id="0" name=""/>
        <dsp:cNvSpPr/>
      </dsp:nvSpPr>
      <dsp:spPr>
        <a:xfrm>
          <a:off x="5314817" y="63524"/>
          <a:ext cx="1891778" cy="407223"/>
        </a:xfrm>
        <a:prstGeom prst="roundRect">
          <a:avLst>
            <a:gd name="adj" fmla="val 10000"/>
          </a:avLst>
        </a:prstGeom>
        <a:solidFill>
          <a:srgbClr val="00336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US" sz="2200" kern="1200" dirty="0" smtClean="0"/>
            <a:t>7</a:t>
          </a:r>
          <a:r>
            <a:rPr lang="en-US" sz="2200" kern="1200" baseline="30000" dirty="0" smtClean="0"/>
            <a:t>th</a:t>
          </a:r>
          <a:r>
            <a:rPr lang="en-US" sz="2200" kern="1200" dirty="0" smtClean="0"/>
            <a:t> Grade</a:t>
          </a:r>
          <a:endParaRPr lang="en-US" sz="2200" kern="1200" dirty="0"/>
        </a:p>
      </dsp:txBody>
      <dsp:txXfrm>
        <a:off x="5314817" y="63524"/>
        <a:ext cx="1891778" cy="407223"/>
      </dsp:txXfrm>
    </dsp:sp>
    <dsp:sp modelId="{273C6422-6EEB-49A2-917C-E89787748851}">
      <dsp:nvSpPr>
        <dsp:cNvPr id="0" name=""/>
        <dsp:cNvSpPr/>
      </dsp:nvSpPr>
      <dsp:spPr>
        <a:xfrm>
          <a:off x="5503995" y="470747"/>
          <a:ext cx="108298" cy="622326"/>
        </a:xfrm>
        <a:custGeom>
          <a:avLst/>
          <a:gdLst/>
          <a:ahLst/>
          <a:cxnLst/>
          <a:rect l="0" t="0" r="0" b="0"/>
          <a:pathLst>
            <a:path>
              <a:moveTo>
                <a:pt x="0" y="0"/>
              </a:moveTo>
              <a:lnTo>
                <a:pt x="0" y="622326"/>
              </a:lnTo>
              <a:lnTo>
                <a:pt x="108298" y="622326"/>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71EA9F5-E8C7-4C51-BEEC-42077407234A}">
      <dsp:nvSpPr>
        <dsp:cNvPr id="0" name=""/>
        <dsp:cNvSpPr/>
      </dsp:nvSpPr>
      <dsp:spPr>
        <a:xfrm>
          <a:off x="5612293" y="687676"/>
          <a:ext cx="2277977" cy="81079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6208672"/>
              <a:satOff val="24882"/>
              <a:lumOff val="539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7.RP.1 – Unit Rates associated with ratios  (with fractions and decimals) </a:t>
          </a:r>
        </a:p>
      </dsp:txBody>
      <dsp:txXfrm>
        <a:off x="5612293" y="687676"/>
        <a:ext cx="2277977" cy="810794"/>
      </dsp:txXfrm>
    </dsp:sp>
    <dsp:sp modelId="{41FCD7B3-C4C8-4C9D-9B71-903E24308476}">
      <dsp:nvSpPr>
        <dsp:cNvPr id="0" name=""/>
        <dsp:cNvSpPr/>
      </dsp:nvSpPr>
      <dsp:spPr>
        <a:xfrm>
          <a:off x="5458275" y="470747"/>
          <a:ext cx="91440" cy="3386617"/>
        </a:xfrm>
        <a:custGeom>
          <a:avLst/>
          <a:gdLst/>
          <a:ahLst/>
          <a:cxnLst/>
          <a:rect l="0" t="0" r="0" b="0"/>
          <a:pathLst>
            <a:path>
              <a:moveTo>
                <a:pt x="45720" y="0"/>
              </a:moveTo>
              <a:lnTo>
                <a:pt x="45720" y="3386617"/>
              </a:lnTo>
              <a:lnTo>
                <a:pt x="124622" y="3386617"/>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CB848C9-971C-4266-AAA4-C134B4A06F27}">
      <dsp:nvSpPr>
        <dsp:cNvPr id="0" name=""/>
        <dsp:cNvSpPr/>
      </dsp:nvSpPr>
      <dsp:spPr>
        <a:xfrm>
          <a:off x="5582897" y="3438032"/>
          <a:ext cx="2128908" cy="83866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7450407"/>
              <a:satOff val="29858"/>
              <a:lumOff val="647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100" kern="1200" dirty="0" smtClean="0"/>
            <a:t>7.RP.3 Use proportional relationships to solve (multi-step) ratios and percent problems. </a:t>
          </a:r>
        </a:p>
      </dsp:txBody>
      <dsp:txXfrm>
        <a:off x="5582897" y="3438032"/>
        <a:ext cx="2128908" cy="838664"/>
      </dsp:txXfrm>
    </dsp:sp>
    <dsp:sp modelId="{E4FDFE6E-BB87-4B7A-AB88-57C75860E237}">
      <dsp:nvSpPr>
        <dsp:cNvPr id="0" name=""/>
        <dsp:cNvSpPr/>
      </dsp:nvSpPr>
      <dsp:spPr>
        <a:xfrm>
          <a:off x="5503995" y="470747"/>
          <a:ext cx="108298" cy="1939454"/>
        </a:xfrm>
        <a:custGeom>
          <a:avLst/>
          <a:gdLst/>
          <a:ahLst/>
          <a:cxnLst/>
          <a:rect l="0" t="0" r="0" b="0"/>
          <a:pathLst>
            <a:path>
              <a:moveTo>
                <a:pt x="0" y="0"/>
              </a:moveTo>
              <a:lnTo>
                <a:pt x="0" y="1939454"/>
              </a:lnTo>
              <a:lnTo>
                <a:pt x="108298" y="1939454"/>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D519D30-2921-409A-A313-7BC0989B6BD3}">
      <dsp:nvSpPr>
        <dsp:cNvPr id="0" name=""/>
        <dsp:cNvSpPr/>
      </dsp:nvSpPr>
      <dsp:spPr>
        <a:xfrm>
          <a:off x="5612293" y="1629944"/>
          <a:ext cx="2427910" cy="1560513"/>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8692142"/>
              <a:satOff val="34835"/>
              <a:lumOff val="754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7.RP.2. </a:t>
          </a:r>
        </a:p>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Using the representations from 6</a:t>
          </a:r>
          <a:r>
            <a:rPr lang="en-US" sz="1100" kern="1200" baseline="30000" dirty="0" smtClean="0"/>
            <a:t>th</a:t>
          </a:r>
          <a:r>
            <a:rPr lang="en-US" sz="1100" kern="1200" dirty="0" smtClean="0"/>
            <a:t> grade</a:t>
          </a:r>
        </a:p>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a.  Decide whether two quantities are in a proportional relationship.</a:t>
          </a:r>
        </a:p>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b.  Identify the constant of proportionality</a:t>
          </a:r>
        </a:p>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 </a:t>
          </a:r>
        </a:p>
      </dsp:txBody>
      <dsp:txXfrm>
        <a:off x="5612293" y="1629944"/>
        <a:ext cx="2427910" cy="1560513"/>
      </dsp:txXfrm>
    </dsp:sp>
    <dsp:sp modelId="{05AC72AD-87E3-41CD-8F4F-89AED49A410E}">
      <dsp:nvSpPr>
        <dsp:cNvPr id="0" name=""/>
        <dsp:cNvSpPr/>
      </dsp:nvSpPr>
      <dsp:spPr>
        <a:xfrm>
          <a:off x="5458275" y="470747"/>
          <a:ext cx="91440" cy="4754307"/>
        </a:xfrm>
        <a:custGeom>
          <a:avLst/>
          <a:gdLst/>
          <a:ahLst/>
          <a:cxnLst/>
          <a:rect l="0" t="0" r="0" b="0"/>
          <a:pathLst>
            <a:path>
              <a:moveTo>
                <a:pt x="45720" y="0"/>
              </a:moveTo>
              <a:lnTo>
                <a:pt x="45720" y="4754307"/>
              </a:lnTo>
              <a:lnTo>
                <a:pt x="82332" y="4754307"/>
              </a:lnTo>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A671D20-89C5-4AA4-8FAE-45A4CAC2B228}">
      <dsp:nvSpPr>
        <dsp:cNvPr id="0" name=""/>
        <dsp:cNvSpPr/>
      </dsp:nvSpPr>
      <dsp:spPr>
        <a:xfrm>
          <a:off x="5540607" y="4459227"/>
          <a:ext cx="2457535" cy="153165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en-US" sz="1100" kern="1200" dirty="0" smtClean="0"/>
        </a:p>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7.RP.2</a:t>
          </a:r>
        </a:p>
        <a:p>
          <a:pPr marL="0" marR="0" lvl="0" indent="0" algn="l" defTabSz="914400" eaLnBrk="1" fontAlgn="auto" latinLnBrk="0" hangingPunct="1">
            <a:lnSpc>
              <a:spcPct val="100000"/>
            </a:lnSpc>
            <a:spcBef>
              <a:spcPct val="0"/>
            </a:spcBef>
            <a:spcAft>
              <a:spcPts val="0"/>
            </a:spcAft>
            <a:buClrTx/>
            <a:buSzTx/>
            <a:buFontTx/>
            <a:buNone/>
            <a:tabLst/>
            <a:defRPr/>
          </a:pPr>
          <a:r>
            <a:rPr lang="en-US" sz="1100" kern="1200" dirty="0" smtClean="0"/>
            <a:t>c</a:t>
          </a:r>
          <a:r>
            <a:rPr lang="en-US" sz="1200" kern="1200" dirty="0" smtClean="0"/>
            <a:t>. Represent proportional relationships by equations. </a:t>
          </a:r>
        </a:p>
        <a:p>
          <a:pPr marL="0" marR="0" lvl="0" indent="0" algn="l" defTabSz="914400" eaLnBrk="1" fontAlgn="auto" latinLnBrk="0" hangingPunct="1">
            <a:lnSpc>
              <a:spcPct val="100000"/>
            </a:lnSpc>
            <a:spcBef>
              <a:spcPct val="0"/>
            </a:spcBef>
            <a:spcAft>
              <a:spcPts val="0"/>
            </a:spcAft>
            <a:buClrTx/>
            <a:buSzTx/>
            <a:buFontTx/>
            <a:buNone/>
            <a:tabLst/>
            <a:defRPr/>
          </a:pPr>
          <a:r>
            <a:rPr lang="en-US" sz="1200" kern="1200" dirty="0" smtClean="0"/>
            <a:t>d. Understanding the proportional relationship on a graph most importantly (0,0) and (1.r)</a:t>
          </a:r>
        </a:p>
      </dsp:txBody>
      <dsp:txXfrm>
        <a:off x="5540607" y="4459227"/>
        <a:ext cx="2457535" cy="153165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07DF01D-F5AD-4A12-A378-8FA67175A2A2}" type="datetimeFigureOut">
              <a:rPr lang="en-US" smtClean="0"/>
              <a:pPr/>
              <a:t>10/24/2012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15323F-0BC2-4B93-9503-3C9058B231F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432385-B380-42EB-9727-F8778D76E03F}" type="datetimeFigureOut">
              <a:rPr lang="en-US" smtClean="0"/>
              <a:pPr/>
              <a:t>10/24/2012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7D1291-6878-4FF1-A114-2E6AF9CD9C9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Wingdings 2" pitchFamily="18" charset="2"/>
              <a:buNone/>
            </a:pPr>
            <a:r>
              <a:rPr lang="en-US" dirty="0" smtClean="0">
                <a:ea typeface="ＭＳ Ｐゴシック" pitchFamily="34" charset="-128"/>
              </a:rPr>
              <a:t>Facilitator notes:</a:t>
            </a:r>
          </a:p>
          <a:p>
            <a:r>
              <a:rPr lang="en-US" altLang="en-US" dirty="0" smtClean="0">
                <a:ea typeface="ＭＳ Ｐゴシック" pitchFamily="34" charset="-128"/>
              </a:rPr>
              <a:t>“</a:t>
            </a:r>
            <a:r>
              <a:rPr lang="en-US" altLang="ja-JP" dirty="0" smtClean="0">
                <a:ea typeface="ＭＳ Ｐゴシック" pitchFamily="34" charset="-128"/>
              </a:rPr>
              <a:t>unit rate is ¾</a:t>
            </a:r>
            <a:r>
              <a:rPr lang="en-US" altLang="en-US" dirty="0" smtClean="0">
                <a:ea typeface="ＭＳ Ｐゴシック" pitchFamily="34" charset="-128"/>
              </a:rPr>
              <a:t>”</a:t>
            </a:r>
            <a:r>
              <a:rPr lang="en-US" altLang="ja-JP" dirty="0" smtClean="0">
                <a:ea typeface="ＭＳ Ｐゴシック" pitchFamily="34" charset="-128"/>
              </a:rPr>
              <a:t> is never correct, must state ¾ of what per 1 of what.:  connect to mathematical practices standard. (precision, contextualizing).</a:t>
            </a:r>
          </a:p>
          <a:p>
            <a:r>
              <a:rPr lang="en-US" dirty="0" smtClean="0">
                <a:ea typeface="ＭＳ Ｐゴシック" pitchFamily="34" charset="-128"/>
              </a:rPr>
              <a:t>Use this as a segue to ask what other mp standards they used as they solved and in discussion? </a:t>
            </a:r>
          </a:p>
        </p:txBody>
      </p:sp>
      <p:sp>
        <p:nvSpPr>
          <p:cNvPr id="4" name="Slide Number Placeholder 3"/>
          <p:cNvSpPr>
            <a:spLocks noGrp="1"/>
          </p:cNvSpPr>
          <p:nvPr>
            <p:ph type="sldNum" sz="quarter" idx="10"/>
          </p:nvPr>
        </p:nvSpPr>
        <p:spPr/>
        <p:txBody>
          <a:bodyPr/>
          <a:lstStyle/>
          <a:p>
            <a:fld id="{867D1291-6878-4FF1-A114-2E6AF9CD9C9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Wingdings 2" pitchFamily="18" charset="2"/>
              <a:buNone/>
            </a:pPr>
            <a:r>
              <a:rPr lang="en-US" dirty="0" smtClean="0">
                <a:ea typeface="ＭＳ Ｐゴシック" pitchFamily="34" charset="-128"/>
              </a:rPr>
              <a:t>Facilitator notes:</a:t>
            </a:r>
          </a:p>
          <a:p>
            <a:pPr>
              <a:buFont typeface="Wingdings 2" pitchFamily="18" charset="2"/>
              <a:buNone/>
            </a:pPr>
            <a:r>
              <a:rPr lang="en-US" dirty="0" smtClean="0">
                <a:ea typeface="ＭＳ Ｐゴシック" pitchFamily="34" charset="-128"/>
              </a:rPr>
              <a:t>Should discuss what the differences are in the two problems, how has this become more complicated?</a:t>
            </a:r>
          </a:p>
          <a:p>
            <a:pPr>
              <a:buFont typeface="Wingdings 2" pitchFamily="18" charset="2"/>
              <a:buNone/>
            </a:pPr>
            <a:r>
              <a:rPr lang="en-US" dirty="0" smtClean="0">
                <a:ea typeface="ＭＳ Ｐゴシック" pitchFamily="34" charset="-128"/>
              </a:rPr>
              <a:t>For Sara and </a:t>
            </a:r>
            <a:r>
              <a:rPr lang="en-US" dirty="0" err="1" smtClean="0">
                <a:ea typeface="ＭＳ Ｐゴシック" pitchFamily="34" charset="-128"/>
              </a:rPr>
              <a:t>Ayse</a:t>
            </a:r>
            <a:r>
              <a:rPr lang="en-US" dirty="0" smtClean="0">
                <a:ea typeface="ＭＳ Ｐゴシック" pitchFamily="34" charset="-128"/>
              </a:rPr>
              <a:t>:  when we make the solution slides for this we should make sure and include the reference for the standard which requires facility with complex fractions (for some states it’s coming early, check Illinois standards)</a:t>
            </a:r>
          </a:p>
          <a:p>
            <a:endParaRPr lang="en-US" dirty="0" smtClean="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ea typeface="ＭＳ Ｐゴシック" pitchFamily="34" charset="-128"/>
              </a:rPr>
              <a:t>Change the content of the problem based on student’s, Milk and chocolate – ELL’s or color blind students. </a:t>
            </a:r>
          </a:p>
          <a:p>
            <a:r>
              <a:rPr lang="en-US" dirty="0" smtClean="0">
                <a:ea typeface="ＭＳ Ｐゴシック" pitchFamily="34" charset="-128"/>
              </a:rPr>
              <a:t>Suppose Abby makes hot chocolate by mixing 1 cup of milk for every 3 tablespoons of chocolate syrup and Zack makes his hot chocolate by mixing 3 cups of milk red for every 5 tablespoons of chocolate syrup. Whose drink is more chocolaty?</a:t>
            </a:r>
            <a:endParaRPr lang="en-US" baseline="30000" dirty="0" smtClean="0">
              <a:ea typeface="ＭＳ Ｐゴシック" pitchFamily="34" charset="-128"/>
            </a:endParaRPr>
          </a:p>
          <a:p>
            <a:endParaRPr lang="en-US" dirty="0" smtClean="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ＭＳ Ｐゴシック" pitchFamily="34" charset="-128"/>
              </a:rPr>
              <a:t>Tape diagrams are also known as strip diagrams or fraction bars.  Make sure you mention this so teachers can recognize the tool from their own contexts.</a:t>
            </a:r>
          </a:p>
          <a:p>
            <a:pPr eaLnBrk="1" hangingPunct="1">
              <a:spcBef>
                <a:spcPct val="0"/>
              </a:spcBef>
            </a:pPr>
            <a:r>
              <a:rPr lang="en-US" smtClean="0">
                <a:ea typeface="ＭＳ Ｐゴシック" pitchFamily="34" charset="-128"/>
              </a:rPr>
              <a:t>Point out that the different size boxes are not meant to imply more or less important, just how the text fits.</a:t>
            </a:r>
          </a:p>
        </p:txBody>
      </p:sp>
      <p:sp>
        <p:nvSpPr>
          <p:cNvPr id="22532" name="Slide Number Placeholder 3"/>
          <p:cNvSpPr>
            <a:spLocks noGrp="1"/>
          </p:cNvSpPr>
          <p:nvPr>
            <p:ph type="sldNum" sz="quarter" idx="5"/>
          </p:nvPr>
        </p:nvSpPr>
        <p:spPr bwMode="auto">
          <a:noFill/>
          <a:ln>
            <a:miter lim="800000"/>
            <a:headEnd/>
            <a:tailEnd/>
          </a:ln>
        </p:spPr>
        <p:txBody>
          <a:bodyPr/>
          <a:lstStyle/>
          <a:p>
            <a:fld id="{5F148F9F-B804-4D5C-85D9-2BD916710842}" type="slidenum">
              <a:rPr lang="en-US" smtClean="0">
                <a:ea typeface="ＭＳ Ｐゴシック" pitchFamily="34" charset="-128"/>
              </a:rPr>
              <a:pPr/>
              <a:t>2</a:t>
            </a:fld>
            <a:endParaRPr lang="en-US"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ea typeface="ＭＳ Ｐゴシック" pitchFamily="34" charset="-128"/>
              </a:rPr>
              <a:t>The double number lines set up is not completely intuitive and may obscure the focus of the problem (three is what we need for four, vs. one cup of x if 1 on the number line, and 1 cup of y is still one on the number line).  Maybe flesh out the "units" meaning really carefully to make sure participants understand why "3=4" in these representations.</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endParaRPr lang="en-US" smtClean="0">
              <a:ea typeface="ＭＳ Ｐゴシック" pitchFamily="34" charset="-128"/>
            </a:endParaRPr>
          </a:p>
        </p:txBody>
      </p:sp>
      <p:sp>
        <p:nvSpPr>
          <p:cNvPr id="23556" name="Slide Number Placeholder 3"/>
          <p:cNvSpPr>
            <a:spLocks noGrp="1"/>
          </p:cNvSpPr>
          <p:nvPr>
            <p:ph type="sldNum" sz="quarter" idx="5"/>
          </p:nvPr>
        </p:nvSpPr>
        <p:spPr bwMode="auto">
          <a:noFill/>
          <a:ln>
            <a:miter lim="800000"/>
            <a:headEnd/>
            <a:tailEnd/>
          </a:ln>
        </p:spPr>
        <p:txBody>
          <a:bodyPr/>
          <a:lstStyle/>
          <a:p>
            <a:fld id="{6A3182F7-7461-4E80-8335-65B8EC59D034}" type="slidenum">
              <a:rPr lang="en-US" smtClean="0">
                <a:ea typeface="ＭＳ Ｐゴシック" pitchFamily="34" charset="-128"/>
              </a:rPr>
              <a:pPr/>
              <a:t>8</a:t>
            </a:fld>
            <a:endParaRPr lang="en-US"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63775"/>
            <a:ext cx="7772400" cy="1470025"/>
          </a:xfrm>
        </p:spPr>
        <p:txBody>
          <a:bodyPr>
            <a:normAutofit/>
          </a:bodyPr>
          <a:lstStyle>
            <a:lvl1pPr>
              <a:defRPr sz="4000">
                <a:solidFill>
                  <a:srgbClr val="00336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7" name="Rectangle 16"/>
          <p:cNvSpPr/>
          <p:nvPr userDrawn="1"/>
        </p:nvSpPr>
        <p:spPr>
          <a:xfrm>
            <a:off x="0" y="914400"/>
            <a:ext cx="9144000" cy="1447800"/>
          </a:xfrm>
          <a:prstGeom prst="rect">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IM&amp;E"/>
          <p:cNvPicPr>
            <a:picLocks noChangeAspect="1" noChangeArrowheads="1"/>
          </p:cNvPicPr>
          <p:nvPr userDrawn="1"/>
        </p:nvPicPr>
        <p:blipFill>
          <a:blip r:embed="rId2" cstate="print"/>
          <a:srcRect/>
          <a:stretch>
            <a:fillRect/>
          </a:stretch>
        </p:blipFill>
        <p:spPr bwMode="auto">
          <a:xfrm>
            <a:off x="0" y="762000"/>
            <a:ext cx="6248400" cy="1337710"/>
          </a:xfrm>
          <a:prstGeom prst="rect">
            <a:avLst/>
          </a:prstGeom>
          <a:ln w="38100" cap="sq">
            <a:noFill/>
            <a:prstDash val="solid"/>
            <a:miter lim="800000"/>
          </a:ln>
          <a:effectLst>
            <a:outerShdw blurRad="50800" dist="38100" dir="2700000" algn="tl" rotWithShape="0">
              <a:srgbClr val="000000">
                <a:alpha val="43000"/>
              </a:srgbClr>
            </a:outerShdw>
          </a:effectLst>
        </p:spPr>
      </p:pic>
      <p:sp>
        <p:nvSpPr>
          <p:cNvPr id="19" name="TextBox 18"/>
          <p:cNvSpPr txBox="1"/>
          <p:nvPr userDrawn="1"/>
        </p:nvSpPr>
        <p:spPr>
          <a:xfrm>
            <a:off x="6324600" y="1145738"/>
            <a:ext cx="2514600" cy="1292662"/>
          </a:xfrm>
          <a:prstGeom prst="rect">
            <a:avLst/>
          </a:prstGeom>
          <a:noFill/>
        </p:spPr>
        <p:txBody>
          <a:bodyPr wrap="square" rtlCol="0">
            <a:spAutoFit/>
          </a:bodyPr>
          <a:lstStyle/>
          <a:p>
            <a:r>
              <a:rPr lang="en-US" sz="2400" b="1" dirty="0" smtClean="0">
                <a:solidFill>
                  <a:schemeClr val="bg1"/>
                </a:solidFill>
                <a:latin typeface="Georgia" pitchFamily="18" charset="0"/>
              </a:rPr>
              <a:t>CCSSM</a:t>
            </a:r>
            <a:r>
              <a:rPr lang="en-US" dirty="0" smtClean="0">
                <a:solidFill>
                  <a:schemeClr val="bg1"/>
                </a:solidFill>
                <a:latin typeface="Georgia" pitchFamily="18" charset="0"/>
              </a:rPr>
              <a:t> </a:t>
            </a:r>
          </a:p>
          <a:p>
            <a:r>
              <a:rPr lang="en-US" dirty="0" smtClean="0">
                <a:solidFill>
                  <a:schemeClr val="bg1"/>
                </a:solidFill>
                <a:latin typeface="Georgia" pitchFamily="18" charset="0"/>
              </a:rPr>
              <a:t>National Professional Development</a:t>
            </a:r>
          </a:p>
          <a:p>
            <a:endParaRPr lang="en-US" dirty="0"/>
          </a:p>
        </p:txBody>
      </p:sp>
      <p:grpSp>
        <p:nvGrpSpPr>
          <p:cNvPr id="29" name="Group 28"/>
          <p:cNvGrpSpPr/>
          <p:nvPr userDrawn="1"/>
        </p:nvGrpSpPr>
        <p:grpSpPr>
          <a:xfrm>
            <a:off x="79747" y="6324600"/>
            <a:ext cx="8988053" cy="457200"/>
            <a:chOff x="79747" y="6324600"/>
            <a:chExt cx="8988053" cy="457200"/>
          </a:xfrm>
        </p:grpSpPr>
        <p:grpSp>
          <p:nvGrpSpPr>
            <p:cNvPr id="20" name="Group 19"/>
            <p:cNvGrpSpPr/>
            <p:nvPr userDrawn="1"/>
          </p:nvGrpSpPr>
          <p:grpSpPr>
            <a:xfrm>
              <a:off x="5943600" y="6324600"/>
              <a:ext cx="3124200" cy="457200"/>
              <a:chOff x="5943600" y="6324600"/>
              <a:chExt cx="3124200" cy="457200"/>
            </a:xfrm>
          </p:grpSpPr>
          <p:pic>
            <p:nvPicPr>
              <p:cNvPr id="21" name="Picture 20" descr="IM&amp;E Logo"/>
              <p:cNvPicPr>
                <a:picLocks noChangeAspect="1" noChangeArrowheads="1"/>
              </p:cNvPicPr>
              <p:nvPr/>
            </p:nvPicPr>
            <p:blipFill>
              <a:blip r:embed="rId3" cstate="print"/>
              <a:srcRect/>
              <a:stretch>
                <a:fillRect/>
              </a:stretch>
            </p:blipFill>
            <p:spPr bwMode="auto">
              <a:xfrm>
                <a:off x="7399187" y="6324600"/>
                <a:ext cx="1668613" cy="457200"/>
              </a:xfrm>
              <a:prstGeom prst="rect">
                <a:avLst/>
              </a:prstGeom>
              <a:noFill/>
            </p:spPr>
          </p:pic>
          <p:pic>
            <p:nvPicPr>
              <p:cNvPr id="22" name="Picture 21"/>
              <p:cNvPicPr>
                <a:picLocks noChangeAspect="1" noChangeArrowheads="1"/>
              </p:cNvPicPr>
              <p:nvPr/>
            </p:nvPicPr>
            <p:blipFill>
              <a:blip r:embed="rId4"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23" name="Picture 3" descr="C:\Users\Andrew Horrigan\Pictures\UA_Block A- AZ_200-281.png"/>
            <p:cNvPicPr>
              <a:picLocks noChangeAspect="1" noChangeArrowheads="1"/>
            </p:cNvPicPr>
            <p:nvPr userDrawn="1"/>
          </p:nvPicPr>
          <p:blipFill>
            <a:blip r:embed="rId5" cstate="print"/>
            <a:srcRect/>
            <a:stretch>
              <a:fillRect/>
            </a:stretch>
          </p:blipFill>
          <p:spPr bwMode="auto">
            <a:xfrm>
              <a:off x="79747" y="6324600"/>
              <a:ext cx="453653" cy="457200"/>
            </a:xfrm>
            <a:prstGeom prst="rect">
              <a:avLst/>
            </a:prstGeom>
            <a:noFill/>
          </p:spPr>
        </p:pic>
      </p:grpSp>
      <p:sp>
        <p:nvSpPr>
          <p:cNvPr id="31" name="Text Placeholder 30"/>
          <p:cNvSpPr>
            <a:spLocks noGrp="1"/>
          </p:cNvSpPr>
          <p:nvPr>
            <p:ph type="body" sz="quarter" idx="13" hasCustomPrompt="1"/>
          </p:nvPr>
        </p:nvSpPr>
        <p:spPr>
          <a:xfrm>
            <a:off x="6096000" y="3200400"/>
            <a:ext cx="1219200" cy="457200"/>
          </a:xfrm>
        </p:spPr>
        <p:txBody>
          <a:bodyPr anchor="ctr"/>
          <a:lstStyle>
            <a:lvl1pPr algn="ctr">
              <a:buNone/>
              <a:defRPr>
                <a:solidFill>
                  <a:srgbClr val="CC0033"/>
                </a:solidFill>
              </a:defRPr>
            </a:lvl1pPr>
          </a:lstStyle>
          <a:p>
            <a:pPr lvl="0"/>
            <a:r>
              <a:rPr lang="en-US" dirty="0" smtClean="0"/>
              <a:t>Grade</a:t>
            </a:r>
            <a:endParaRPr lang="en-US" dirty="0"/>
          </a:p>
        </p:txBody>
      </p:sp>
      <p:sp>
        <p:nvSpPr>
          <p:cNvPr id="32"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1756C-AE8A-47E6-BF52-8914A558E9E9}" type="datetime1">
              <a:rPr lang="en-US" smtClean="0"/>
              <a:pPr/>
              <a:t>10/24/2012</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59132-06AF-4159-929A-58D350F53591}" type="datetime1">
              <a:rPr lang="en-US" smtClean="0"/>
              <a:pPr/>
              <a:t>10/24/2012</a:t>
            </a:fld>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1"/>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7010400" y="0"/>
            <a:ext cx="2133600" cy="365125"/>
          </a:xfrm>
        </p:spPr>
        <p:txBody>
          <a:bodyPr/>
          <a:lstStyle>
            <a:lvl1pPr algn="r">
              <a:defRPr/>
            </a:lvl1pPr>
          </a:lstStyle>
          <a:p>
            <a:fld id="{CFF37505-56F4-4BBC-8846-F28B4DC58E03}" type="datetime1">
              <a:rPr lang="en-US" smtClean="0"/>
              <a:pPr/>
              <a:t>10/24/2012</a:t>
            </a:fld>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520EE821-53A7-40CB-88C7-17D2EBC9197A}" type="datetime1">
              <a:rPr lang="en-US" smtClean="0"/>
              <a:pPr/>
              <a:t>10/24/2012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819B2A-EFC8-4D1C-A0F3-51096F4F412B}" type="datetime1">
              <a:rPr lang="en-US" smtClean="0"/>
              <a:pPr/>
              <a:t>10/24/2012</a:t>
            </a:fld>
            <a:endParaRPr lang="en-US"/>
          </a:p>
        </p:txBody>
      </p:sp>
      <p:grpSp>
        <p:nvGrpSpPr>
          <p:cNvPr id="10" name="Group 9"/>
          <p:cNvGrpSpPr/>
          <p:nvPr userDrawn="1"/>
        </p:nvGrpSpPr>
        <p:grpSpPr>
          <a:xfrm>
            <a:off x="79747" y="6324600"/>
            <a:ext cx="8988053" cy="457200"/>
            <a:chOff x="79747" y="6324600"/>
            <a:chExt cx="8988053" cy="457200"/>
          </a:xfrm>
        </p:grpSpPr>
        <p:grpSp>
          <p:nvGrpSpPr>
            <p:cNvPr id="11" name="Group 19"/>
            <p:cNvGrpSpPr/>
            <p:nvPr userDrawn="1"/>
          </p:nvGrpSpPr>
          <p:grpSpPr>
            <a:xfrm>
              <a:off x="5943600" y="6324600"/>
              <a:ext cx="3124200" cy="457200"/>
              <a:chOff x="5943600" y="6324600"/>
              <a:chExt cx="3124200" cy="457200"/>
            </a:xfrm>
          </p:grpSpPr>
          <p:pic>
            <p:nvPicPr>
              <p:cNvPr id="13" name="Picture 12"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4" name="Picture 13"/>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2"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6" name="Slide Number Placeholder 12"/>
          <p:cNvSpPr>
            <a:spLocks noGrp="1"/>
          </p:cNvSpPr>
          <p:nvPr>
            <p:ph type="sldNum" sz="quarter" idx="12"/>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7" name="Footer Placeholder 11"/>
          <p:cNvSpPr>
            <a:spLocks noGrp="1"/>
          </p:cNvSpPr>
          <p:nvPr>
            <p:ph type="ftr" sz="quarter" idx="1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3F8BE9-8159-4D35-954B-9FD15512A202}" type="datetime1">
              <a:rPr lang="en-US" smtClean="0"/>
              <a:pPr/>
              <a:t>10/24/2012</a:t>
            </a:fld>
            <a:endParaRPr lang="en-US"/>
          </a:p>
        </p:txBody>
      </p:sp>
      <p:grpSp>
        <p:nvGrpSpPr>
          <p:cNvPr id="6" name="Group 5"/>
          <p:cNvGrpSpPr/>
          <p:nvPr userDrawn="1"/>
        </p:nvGrpSpPr>
        <p:grpSpPr>
          <a:xfrm>
            <a:off x="79747" y="6324600"/>
            <a:ext cx="8988053" cy="457200"/>
            <a:chOff x="79747" y="6324600"/>
            <a:chExt cx="8988053" cy="457200"/>
          </a:xfrm>
        </p:grpSpPr>
        <p:grpSp>
          <p:nvGrpSpPr>
            <p:cNvPr id="7" name="Group 19"/>
            <p:cNvGrpSpPr/>
            <p:nvPr userDrawn="1"/>
          </p:nvGrpSpPr>
          <p:grpSpPr>
            <a:xfrm>
              <a:off x="5943600" y="6324600"/>
              <a:ext cx="3124200" cy="457200"/>
              <a:chOff x="5943600" y="6324600"/>
              <a:chExt cx="3124200" cy="457200"/>
            </a:xfrm>
          </p:grpSpPr>
          <p:pic>
            <p:nvPicPr>
              <p:cNvPr id="9" name="Picture 8"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0" name="Picture 9"/>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8"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3"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54F75B-CE4D-45FB-B003-00DEAD83F9D0}" type="datetime1">
              <a:rPr lang="en-US" smtClean="0"/>
              <a:pPr/>
              <a:t>10/24/2012</a:t>
            </a:fld>
            <a:endParaRPr lang="en-US"/>
          </a:p>
        </p:txBody>
      </p:sp>
      <p:grpSp>
        <p:nvGrpSpPr>
          <p:cNvPr id="5" name="Group 4"/>
          <p:cNvGrpSpPr/>
          <p:nvPr userDrawn="1"/>
        </p:nvGrpSpPr>
        <p:grpSpPr>
          <a:xfrm>
            <a:off x="79747" y="6324600"/>
            <a:ext cx="8988053" cy="457200"/>
            <a:chOff x="79747" y="6324600"/>
            <a:chExt cx="8988053" cy="457200"/>
          </a:xfrm>
        </p:grpSpPr>
        <p:grpSp>
          <p:nvGrpSpPr>
            <p:cNvPr id="6" name="Group 19"/>
            <p:cNvGrpSpPr/>
            <p:nvPr userDrawn="1"/>
          </p:nvGrpSpPr>
          <p:grpSpPr>
            <a:xfrm>
              <a:off x="5943600" y="6324600"/>
              <a:ext cx="3124200" cy="457200"/>
              <a:chOff x="5943600" y="6324600"/>
              <a:chExt cx="3124200" cy="457200"/>
            </a:xfrm>
          </p:grpSpPr>
          <p:pic>
            <p:nvPicPr>
              <p:cNvPr id="8" name="Picture 7"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9" name="Picture 8"/>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7"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1"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11A617-5F39-4ADE-8B76-2682D40C4995}" type="datetime1">
              <a:rPr lang="en-US" smtClean="0"/>
              <a:pPr/>
              <a:t>10/24/2012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352DA9-EFAB-475E-AF9A-4CFDB00F4F02}" type="datetime1">
              <a:rPr lang="en-US" smtClean="0"/>
              <a:pPr/>
              <a:t>10/24/2012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B45AC4-600D-437A-9FDE-26770A25C16A}" type="datetime1">
              <a:rPr lang="en-US" smtClean="0"/>
              <a:pPr/>
              <a:t>10/24/2012</a:t>
            </a:fld>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Anaya, Şahin, White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D11A5-3D44-41B1-9FE3-D9B666E7C3C0}" type="datetime1">
              <a:rPr lang="en-US" smtClean="0"/>
              <a:pPr/>
              <a:t>10/24/2012</a:t>
            </a:fld>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1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1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14"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838200" y="63246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Anaya, Şahin, White</a:t>
            </a:r>
            <a:endParaRPr lang="en-US"/>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dt="0"/>
  <p:txStyles>
    <p:titleStyle>
      <a:lvl1pPr algn="ctr" defTabSz="914400" rtl="0" eaLnBrk="1" latinLnBrk="0" hangingPunct="1">
        <a:spcBef>
          <a:spcPct val="0"/>
        </a:spcBef>
        <a:buNone/>
        <a:defRPr sz="4400" kern="1200">
          <a:solidFill>
            <a:srgbClr val="CC0033"/>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600" kern="1200">
          <a:solidFill>
            <a:srgbClr val="003366"/>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200" kern="1200">
          <a:solidFill>
            <a:schemeClr val="tx1">
              <a:lumMod val="85000"/>
              <a:lumOff val="1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illustrativemathematics.org/standards/k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dirty="0" smtClean="0"/>
              <a:t>Ratios and Proportions</a:t>
            </a:r>
            <a:endParaRPr lang="en-US" dirty="0"/>
          </a:p>
        </p:txBody>
      </p:sp>
      <p:sp>
        <p:nvSpPr>
          <p:cNvPr id="14" name="Subtitle 13"/>
          <p:cNvSpPr>
            <a:spLocks noGrp="1"/>
          </p:cNvSpPr>
          <p:nvPr>
            <p:ph type="subTitle" idx="1"/>
          </p:nvPr>
        </p:nvSpPr>
        <p:spPr/>
        <p:txBody>
          <a:bodyPr>
            <a:normAutofit/>
          </a:bodyPr>
          <a:lstStyle/>
          <a:p>
            <a:r>
              <a:rPr lang="en-US" dirty="0" smtClean="0"/>
              <a:t>Sara Anaya</a:t>
            </a:r>
          </a:p>
          <a:p>
            <a:r>
              <a:rPr lang="en-US" dirty="0" err="1" smtClean="0"/>
              <a:t>Ayşe</a:t>
            </a:r>
            <a:r>
              <a:rPr lang="en-US" dirty="0" smtClean="0"/>
              <a:t> </a:t>
            </a:r>
            <a:r>
              <a:rPr lang="en-US" dirty="0" err="1" smtClean="0"/>
              <a:t>Şahin</a:t>
            </a:r>
            <a:endParaRPr lang="en-US" dirty="0" smtClean="0"/>
          </a:p>
          <a:p>
            <a:r>
              <a:rPr lang="en-US" dirty="0" smtClean="0"/>
              <a:t>Diana White</a:t>
            </a:r>
            <a:endParaRPr lang="en-US" dirty="0"/>
          </a:p>
        </p:txBody>
      </p:sp>
      <p:sp>
        <p:nvSpPr>
          <p:cNvPr id="15" name="Text Placeholder 14"/>
          <p:cNvSpPr>
            <a:spLocks noGrp="1"/>
          </p:cNvSpPr>
          <p:nvPr>
            <p:ph type="body" sz="quarter" idx="13"/>
          </p:nvPr>
        </p:nvSpPr>
        <p:spPr/>
        <p:txBody>
          <a:bodyPr>
            <a:normAutofit fontScale="70000" lnSpcReduction="20000"/>
          </a:bodyPr>
          <a:lstStyle/>
          <a:p>
            <a:r>
              <a:rPr lang="en-US" dirty="0" smtClean="0"/>
              <a:t>Grades 6/7</a:t>
            </a:r>
            <a:endParaRPr lang="en-US" dirty="0"/>
          </a:p>
        </p:txBody>
      </p:sp>
      <p:pic>
        <p:nvPicPr>
          <p:cNvPr id="2050" name="Picture 2" descr="http://b.vimeocdn.com/ps/945/945005_300.jpg"/>
          <p:cNvPicPr>
            <a:picLocks noChangeAspect="1" noChangeArrowheads="1"/>
          </p:cNvPicPr>
          <p:nvPr/>
        </p:nvPicPr>
        <p:blipFill>
          <a:blip r:embed="rId3" cstate="print"/>
          <a:srcRect/>
          <a:stretch>
            <a:fillRect/>
          </a:stretch>
        </p:blipFill>
        <p:spPr bwMode="auto">
          <a:xfrm>
            <a:off x="5257800" y="6324600"/>
            <a:ext cx="457200" cy="457200"/>
          </a:xfrm>
          <a:prstGeom prst="rect">
            <a:avLst/>
          </a:prstGeom>
          <a:noFill/>
          <a:ln w="3175">
            <a:solidFill>
              <a:schemeClr val="tx1">
                <a:lumMod val="85000"/>
                <a:lumOff val="15000"/>
              </a:schemeClr>
            </a:solidFill>
          </a:ln>
        </p:spPr>
      </p:pic>
      <p:pic>
        <p:nvPicPr>
          <p:cNvPr id="2051" name="Picture 3" descr="C:\Users\Andrew Horrigan\Pictures\calmeca.jpg"/>
          <p:cNvPicPr>
            <a:picLocks noChangeAspect="1" noChangeArrowheads="1"/>
          </p:cNvPicPr>
          <p:nvPr/>
        </p:nvPicPr>
        <p:blipFill>
          <a:blip r:embed="rId4" cstate="print"/>
          <a:srcRect/>
          <a:stretch>
            <a:fillRect/>
          </a:stretch>
        </p:blipFill>
        <p:spPr bwMode="auto">
          <a:xfrm>
            <a:off x="3921367" y="6324600"/>
            <a:ext cx="1107833" cy="457200"/>
          </a:xfrm>
          <a:prstGeom prst="rect">
            <a:avLst/>
          </a:prstGeom>
          <a:noFill/>
          <a:ln>
            <a:solidFill>
              <a:schemeClr val="tx1">
                <a:lumMod val="85000"/>
                <a:lumOff val="15000"/>
              </a:schemeClr>
            </a:solidFill>
          </a:ln>
        </p:spPr>
      </p:pic>
      <p:pic>
        <p:nvPicPr>
          <p:cNvPr id="31745" name="Picture 1"/>
          <p:cNvPicPr>
            <a:picLocks noChangeAspect="1" noChangeArrowheads="1"/>
          </p:cNvPicPr>
          <p:nvPr/>
        </p:nvPicPr>
        <p:blipFill>
          <a:blip r:embed="rId5" cstate="print"/>
          <a:srcRect/>
          <a:stretch>
            <a:fillRect/>
          </a:stretch>
        </p:blipFill>
        <p:spPr bwMode="auto">
          <a:xfrm>
            <a:off x="3200400" y="6324600"/>
            <a:ext cx="533400" cy="472089"/>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This recipe has a ratio of 3 cups of flour to 4 cups of sugar.</a:t>
            </a:r>
          </a:p>
          <a:p>
            <a:pPr lvl="1"/>
            <a:r>
              <a:rPr lang="en-US" dirty="0" smtClean="0"/>
              <a:t>How many cups of sugar would you use for 1 cup of flour?</a:t>
            </a:r>
          </a:p>
          <a:p>
            <a:endParaRPr lang="en-US" dirty="0" smtClean="0"/>
          </a:p>
          <a:p>
            <a:pPr algn="ctr">
              <a:buNone/>
            </a:pPr>
            <a:r>
              <a:rPr lang="en-US" sz="3200" dirty="0" smtClean="0">
                <a:solidFill>
                  <a:srgbClr val="CC0033"/>
                </a:solidFill>
              </a:rPr>
              <a:t>Solve this problem using a method you did not use for the previous question.</a:t>
            </a:r>
          </a:p>
          <a:p>
            <a:endParaRPr lang="en-US" dirty="0"/>
          </a:p>
        </p:txBody>
      </p:sp>
      <p:sp>
        <p:nvSpPr>
          <p:cNvPr id="4" name="Footer Placeholder 3"/>
          <p:cNvSpPr>
            <a:spLocks noGrp="1"/>
          </p:cNvSpPr>
          <p:nvPr>
            <p:ph type="ftr" sz="quarter" idx="3"/>
          </p:nvPr>
        </p:nvSpPr>
        <p:spPr/>
        <p:txBody>
          <a:bodyPr/>
          <a:lstStyle/>
          <a:p>
            <a:r>
              <a:rPr lang="en-US" smtClean="0"/>
              <a:t>Anaya, Şahin, White</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7th Grade </a:t>
            </a:r>
            <a:r>
              <a:rPr lang="en-US" smtClean="0"/>
              <a:t>Unit </a:t>
            </a:r>
            <a:r>
              <a:rPr lang="en-US" smtClean="0"/>
              <a:t>Rate </a:t>
            </a:r>
            <a:r>
              <a:rPr lang="en-US" dirty="0" smtClean="0"/>
              <a:t>Problem</a:t>
            </a:r>
            <a:endParaRPr lang="en-US" dirty="0"/>
          </a:p>
        </p:txBody>
      </p:sp>
      <p:sp>
        <p:nvSpPr>
          <p:cNvPr id="3" name="Content Placeholder 2"/>
          <p:cNvSpPr>
            <a:spLocks noGrp="1"/>
          </p:cNvSpPr>
          <p:nvPr>
            <p:ph idx="1"/>
          </p:nvPr>
        </p:nvSpPr>
        <p:spPr/>
        <p:txBody>
          <a:bodyPr/>
          <a:lstStyle/>
          <a:p>
            <a:r>
              <a:rPr lang="en-US" dirty="0" smtClean="0">
                <a:ea typeface="ＭＳ Ｐゴシック" pitchFamily="34" charset="-128"/>
              </a:rPr>
              <a:t>This recipe calls for ¾ cup of flour for every ½ cup of sugar.  How many cups of flour would you use for every 1 cup of sugar?</a:t>
            </a:r>
          </a:p>
          <a:p>
            <a:pPr marL="0" indent="0"/>
            <a:endParaRPr lang="en-US" dirty="0" smtClean="0"/>
          </a:p>
          <a:p>
            <a:pPr marL="0" indent="0" algn="ctr">
              <a:buNone/>
            </a:pPr>
            <a:r>
              <a:rPr lang="en-US" sz="3200" dirty="0" smtClean="0">
                <a:solidFill>
                  <a:srgbClr val="CC0033"/>
                </a:solidFill>
              </a:rPr>
              <a:t>Answer this question using as many different methods as possible. </a:t>
            </a:r>
          </a:p>
          <a:p>
            <a:pPr>
              <a:buNone/>
            </a:pPr>
            <a:endParaRPr lang="en-US" dirty="0"/>
          </a:p>
        </p:txBody>
      </p:sp>
      <p:sp>
        <p:nvSpPr>
          <p:cNvPr id="4" name="Footer Placeholder 3"/>
          <p:cNvSpPr>
            <a:spLocks noGrp="1"/>
          </p:cNvSpPr>
          <p:nvPr>
            <p:ph type="ftr" sz="quarter" idx="3"/>
          </p:nvPr>
        </p:nvSpPr>
        <p:spPr/>
        <p:txBody>
          <a:bodyPr/>
          <a:lstStyle/>
          <a:p>
            <a:r>
              <a:rPr lang="en-US" smtClean="0"/>
              <a:t>Anaya, Şahin, White</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This recipe calls for ¾ cup of flour for every ½ cup of sugar.  How many cups of flour would you use for every 1/4 cup of sugar?</a:t>
            </a:r>
          </a:p>
          <a:p>
            <a:endParaRPr lang="en-US" dirty="0" smtClean="0"/>
          </a:p>
          <a:p>
            <a:pPr marL="0" indent="0" algn="ctr">
              <a:buNone/>
            </a:pPr>
            <a:r>
              <a:rPr lang="en-US" sz="3200" dirty="0" smtClean="0">
                <a:solidFill>
                  <a:srgbClr val="CC0033"/>
                </a:solidFill>
              </a:rPr>
              <a:t>Answer this question using as many different methods as possible. </a:t>
            </a:r>
            <a:endParaRPr lang="en-US" sz="3200" dirty="0">
              <a:solidFill>
                <a:srgbClr val="CC0033"/>
              </a:solidFill>
            </a:endParaRPr>
          </a:p>
        </p:txBody>
      </p:sp>
      <p:sp>
        <p:nvSpPr>
          <p:cNvPr id="4" name="Footer Placeholder 3"/>
          <p:cNvSpPr>
            <a:spLocks noGrp="1"/>
          </p:cNvSpPr>
          <p:nvPr>
            <p:ph type="ftr" sz="quarter" idx="3"/>
          </p:nvPr>
        </p:nvSpPr>
        <p:spPr/>
        <p:txBody>
          <a:bodyPr/>
          <a:lstStyle/>
          <a:p>
            <a:r>
              <a:rPr lang="en-US" smtClean="0"/>
              <a:t>Anaya, Şahin, White</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6.RP.3 and 7.RP.3</a:t>
            </a:r>
            <a:endParaRPr lang="en-US" dirty="0"/>
          </a:p>
        </p:txBody>
      </p:sp>
      <p:sp>
        <p:nvSpPr>
          <p:cNvPr id="3" name="Content Placeholder 2"/>
          <p:cNvSpPr>
            <a:spLocks noGrp="1"/>
          </p:cNvSpPr>
          <p:nvPr>
            <p:ph idx="1"/>
          </p:nvPr>
        </p:nvSpPr>
        <p:spPr/>
        <p:txBody>
          <a:bodyPr/>
          <a:lstStyle/>
          <a:p>
            <a:r>
              <a:rPr lang="en-US" dirty="0" smtClean="0"/>
              <a:t>Suppose Abby’s orange paint is made by mixing 1 cup red paint for every 3 cups yellow paint and Zack’s orange paint is made by mixing 3 cups red for every 5 cups yellow.  Whose paint is yellower?</a:t>
            </a:r>
          </a:p>
          <a:p>
            <a:endParaRPr lang="en-US" dirty="0"/>
          </a:p>
        </p:txBody>
      </p:sp>
      <p:sp>
        <p:nvSpPr>
          <p:cNvPr id="4" name="Footer Placeholder 3"/>
          <p:cNvSpPr>
            <a:spLocks noGrp="1"/>
          </p:cNvSpPr>
          <p:nvPr>
            <p:ph type="ftr" sz="quarter" idx="3"/>
          </p:nvPr>
        </p:nvSpPr>
        <p:spPr/>
        <p:txBody>
          <a:bodyPr/>
          <a:lstStyle/>
          <a:p>
            <a:r>
              <a:rPr lang="en-US" smtClean="0"/>
              <a:t>Anaya, Şahin, White</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a:t>
            </a:r>
            <a:r>
              <a:rPr lang="en-US" baseline="30000" dirty="0" smtClean="0"/>
              <a:t>th</a:t>
            </a:r>
            <a:r>
              <a:rPr lang="en-US" dirty="0" smtClean="0"/>
              <a:t> Grade Extension</a:t>
            </a:r>
            <a:endParaRPr lang="en-US" dirty="0"/>
          </a:p>
        </p:txBody>
      </p:sp>
      <p:sp>
        <p:nvSpPr>
          <p:cNvPr id="3" name="Content Placeholder 2"/>
          <p:cNvSpPr>
            <a:spLocks noGrp="1"/>
          </p:cNvSpPr>
          <p:nvPr>
            <p:ph idx="1"/>
          </p:nvPr>
        </p:nvSpPr>
        <p:spPr/>
        <p:txBody>
          <a:bodyPr/>
          <a:lstStyle/>
          <a:p>
            <a:r>
              <a:rPr lang="en-US" dirty="0" smtClean="0">
                <a:ea typeface="ＭＳ Ｐゴシック" pitchFamily="34" charset="-128"/>
              </a:rPr>
              <a:t>Suppose Abby makes orange paint by mixing 1 cup red paint for every 3 cups yellow paint.  She can only find 100 cups of the red paint,  and as much of the yellow paint as she likes.  How many cups of orange paint can she make?</a:t>
            </a:r>
          </a:p>
          <a:p>
            <a:endParaRPr lang="en-US" dirty="0" smtClean="0"/>
          </a:p>
          <a:p>
            <a:pPr marL="0" indent="0" algn="ctr">
              <a:buNone/>
            </a:pPr>
            <a:r>
              <a:rPr lang="en-US" sz="3200" dirty="0" smtClean="0">
                <a:solidFill>
                  <a:srgbClr val="CC0033"/>
                </a:solidFill>
              </a:rPr>
              <a:t>Answer this question using as many different methods as possible. </a:t>
            </a:r>
          </a:p>
          <a:p>
            <a:pPr>
              <a:buNone/>
            </a:pPr>
            <a:endParaRPr lang="en-US" dirty="0">
              <a:solidFill>
                <a:srgbClr val="CC0033"/>
              </a:solidFill>
            </a:endParaRPr>
          </a:p>
        </p:txBody>
      </p:sp>
      <p:sp>
        <p:nvSpPr>
          <p:cNvPr id="4" name="Footer Placeholder 3"/>
          <p:cNvSpPr>
            <a:spLocks noGrp="1"/>
          </p:cNvSpPr>
          <p:nvPr>
            <p:ph type="ftr" sz="quarter" idx="3"/>
          </p:nvPr>
        </p:nvSpPr>
        <p:spPr/>
        <p:txBody>
          <a:bodyPr/>
          <a:lstStyle/>
          <a:p>
            <a:r>
              <a:rPr lang="en-US" smtClean="0"/>
              <a:t>Anaya, Şahin, White</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14</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457200" y="76200"/>
          <a:ext cx="8382000" cy="6172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ight Arrow 7"/>
          <p:cNvSpPr/>
          <p:nvPr/>
        </p:nvSpPr>
        <p:spPr>
          <a:xfrm>
            <a:off x="3048000" y="1295400"/>
            <a:ext cx="2743200" cy="46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ight Arrow 8"/>
          <p:cNvSpPr/>
          <p:nvPr/>
        </p:nvSpPr>
        <p:spPr>
          <a:xfrm>
            <a:off x="5029200" y="2286000"/>
            <a:ext cx="838200" cy="46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ight Arrow 10"/>
          <p:cNvSpPr/>
          <p:nvPr/>
        </p:nvSpPr>
        <p:spPr>
          <a:xfrm>
            <a:off x="4572000" y="3886200"/>
            <a:ext cx="1295400" cy="46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ight Arrow 11"/>
          <p:cNvSpPr/>
          <p:nvPr/>
        </p:nvSpPr>
        <p:spPr>
          <a:xfrm>
            <a:off x="4648200" y="5562600"/>
            <a:ext cx="1295400" cy="46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6.RP.1: The language of ratio and proportion</a:t>
            </a:r>
            <a:endParaRPr lang="en-US" dirty="0"/>
          </a:p>
        </p:txBody>
      </p:sp>
      <p:sp>
        <p:nvSpPr>
          <p:cNvPr id="5" name="Content Placeholder 4"/>
          <p:cNvSpPr>
            <a:spLocks noGrp="1"/>
          </p:cNvSpPr>
          <p:nvPr>
            <p:ph idx="1"/>
          </p:nvPr>
        </p:nvSpPr>
        <p:spPr/>
        <p:txBody>
          <a:bodyPr/>
          <a:lstStyle/>
          <a:p>
            <a:r>
              <a:rPr lang="en-US" dirty="0" smtClean="0"/>
              <a:t>An example of how to introduce the notion of a ratio:</a:t>
            </a:r>
          </a:p>
          <a:p>
            <a:pPr lvl="1"/>
            <a:r>
              <a:rPr lang="en-US" i="1" dirty="0" smtClean="0">
                <a:hlinkClick r:id="rId3"/>
              </a:rPr>
              <a:t>Illustrative Mathematics</a:t>
            </a:r>
            <a:r>
              <a:rPr lang="en-US" i="1" dirty="0" smtClean="0"/>
              <a:t> </a:t>
            </a:r>
            <a:r>
              <a:rPr lang="en-US" dirty="0" smtClean="0"/>
              <a:t>6.RP.1 Task example:</a:t>
            </a:r>
          </a:p>
          <a:p>
            <a:pPr lvl="2"/>
            <a:r>
              <a:rPr lang="en-US" dirty="0" smtClean="0"/>
              <a:t>Games at recess</a:t>
            </a:r>
          </a:p>
          <a:p>
            <a:endParaRPr lang="en-US" dirty="0"/>
          </a:p>
        </p:txBody>
      </p:sp>
      <p:sp>
        <p:nvSpPr>
          <p:cNvPr id="3" name="Footer Placeholder 2"/>
          <p:cNvSpPr>
            <a:spLocks noGrp="1"/>
          </p:cNvSpPr>
          <p:nvPr>
            <p:ph type="ftr" sz="quarter" idx="3"/>
          </p:nvPr>
        </p:nvSpPr>
        <p:spPr/>
        <p:txBody>
          <a:bodyPr/>
          <a:lstStyle/>
          <a:p>
            <a:r>
              <a:rPr lang="en-US" smtClean="0"/>
              <a:t>Anaya, Şahin, White</a:t>
            </a:r>
            <a:endParaRPr lang="en-US" dirty="0"/>
          </a:p>
        </p:txBody>
      </p:sp>
      <p:sp>
        <p:nvSpPr>
          <p:cNvPr id="2" name="Slide Number Placeholder 1"/>
          <p:cNvSpPr>
            <a:spLocks noGrp="1"/>
          </p:cNvSpPr>
          <p:nvPr>
            <p:ph type="sldNum" sz="quarter" idx="4"/>
          </p:nvPr>
        </p:nvSpPr>
        <p:spPr/>
        <p:txBody>
          <a:bodyPr/>
          <a:lstStyle/>
          <a:p>
            <a:fld id="{E6C711A5-5321-4724-BDA3-06CF6441090E}"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6.RP.2 and 7.RP.1</a:t>
            </a:r>
            <a:endParaRPr lang="en-US" dirty="0"/>
          </a:p>
        </p:txBody>
      </p:sp>
      <p:sp>
        <p:nvSpPr>
          <p:cNvPr id="3" name="Content Placeholder 2"/>
          <p:cNvSpPr>
            <a:spLocks noGrp="1"/>
          </p:cNvSpPr>
          <p:nvPr>
            <p:ph idx="1"/>
          </p:nvPr>
        </p:nvSpPr>
        <p:spPr/>
        <p:txBody>
          <a:bodyPr/>
          <a:lstStyle/>
          <a:p>
            <a:r>
              <a:rPr lang="en-US" dirty="0" smtClean="0"/>
              <a:t>This recipe has a ratio of 3 cups of flour to 4 cups of sugar.</a:t>
            </a:r>
          </a:p>
          <a:p>
            <a:endParaRPr lang="en-US" dirty="0" smtClean="0"/>
          </a:p>
          <a:p>
            <a:r>
              <a:rPr lang="en-US" dirty="0" smtClean="0"/>
              <a:t>How many cups of flour would you use for 1 cup of sugar?</a:t>
            </a:r>
          </a:p>
          <a:p>
            <a:pPr lvl="1"/>
            <a:r>
              <a:rPr lang="en-US" dirty="0" smtClean="0"/>
              <a:t>Answer this question using as many different methods as possible. </a:t>
            </a:r>
          </a:p>
          <a:p>
            <a:endParaRPr lang="en-US" dirty="0"/>
          </a:p>
        </p:txBody>
      </p:sp>
      <p:sp>
        <p:nvSpPr>
          <p:cNvPr id="4" name="Footer Placeholder 3"/>
          <p:cNvSpPr>
            <a:spLocks noGrp="1"/>
          </p:cNvSpPr>
          <p:nvPr>
            <p:ph type="ftr" sz="quarter" idx="3"/>
          </p:nvPr>
        </p:nvSpPr>
        <p:spPr/>
        <p:txBody>
          <a:bodyPr/>
          <a:lstStyle/>
          <a:p>
            <a:r>
              <a:rPr lang="en-US" smtClean="0"/>
              <a:t>Anaya, Şahin, White</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r>
              <a:rPr lang="en-US" dirty="0" smtClean="0"/>
              <a:t>Tape Diagram Representation</a:t>
            </a:r>
            <a:endParaRPr lang="en-US" dirty="0"/>
          </a:p>
        </p:txBody>
      </p:sp>
      <p:sp>
        <p:nvSpPr>
          <p:cNvPr id="4" name="Footer Placeholder 3"/>
          <p:cNvSpPr>
            <a:spLocks noGrp="1"/>
          </p:cNvSpPr>
          <p:nvPr>
            <p:ph type="ftr" sz="quarter" idx="3"/>
          </p:nvPr>
        </p:nvSpPr>
        <p:spPr>
          <a:prstGeom prst="rect">
            <a:avLst/>
          </a:prstGeom>
        </p:spPr>
        <p:txBody>
          <a:bodyPr/>
          <a:lstStyle/>
          <a:p>
            <a:pPr>
              <a:defRPr/>
            </a:pPr>
            <a:r>
              <a:rPr lang="en-US" smtClean="0"/>
              <a:t>Author's Name IM&amp;E CCSSM National PD </a:t>
            </a:r>
            <a:endParaRPr lang="en-US"/>
          </a:p>
        </p:txBody>
      </p:sp>
      <p:graphicFrame>
        <p:nvGraphicFramePr>
          <p:cNvPr id="8" name="Content Placeholder 6"/>
          <p:cNvGraphicFramePr>
            <a:graphicFrameLocks/>
          </p:cNvGraphicFramePr>
          <p:nvPr/>
        </p:nvGraphicFramePr>
        <p:xfrm>
          <a:off x="4495800" y="2590800"/>
          <a:ext cx="1447800" cy="365602"/>
        </p:xfrm>
        <a:graphic>
          <a:graphicData uri="http://schemas.openxmlformats.org/drawingml/2006/table">
            <a:tbl>
              <a:tblPr firstRow="1" bandRow="1">
                <a:tableStyleId>{5C22544A-7EE6-4342-B048-85BDC9FD1C3A}</a:tableStyleId>
              </a:tblPr>
              <a:tblGrid>
                <a:gridCol w="361950"/>
                <a:gridCol w="361950"/>
                <a:gridCol w="361950"/>
                <a:gridCol w="361950"/>
              </a:tblGrid>
              <a:tr h="365125">
                <a:tc>
                  <a:txBody>
                    <a:bodyPr/>
                    <a:lstStyle/>
                    <a:p>
                      <a:endParaRPr lang="en-US" sz="1800" dirty="0"/>
                    </a:p>
                  </a:txBody>
                  <a:tcPr marT="45641" marB="45641"/>
                </a:tc>
                <a:tc>
                  <a:txBody>
                    <a:bodyPr/>
                    <a:lstStyle/>
                    <a:p>
                      <a:endParaRPr lang="en-US" sz="1800" dirty="0"/>
                    </a:p>
                  </a:txBody>
                  <a:tcPr marT="45641" marB="45641">
                    <a:solidFill>
                      <a:schemeClr val="accent4"/>
                    </a:solidFill>
                  </a:tcPr>
                </a:tc>
                <a:tc>
                  <a:txBody>
                    <a:bodyPr/>
                    <a:lstStyle/>
                    <a:p>
                      <a:endParaRPr lang="en-US" sz="1800" dirty="0"/>
                    </a:p>
                  </a:txBody>
                  <a:tcPr marT="45641" marB="45641">
                    <a:solidFill>
                      <a:srgbClr val="00B050"/>
                    </a:solidFill>
                  </a:tcPr>
                </a:tc>
                <a:tc>
                  <a:txBody>
                    <a:bodyPr/>
                    <a:lstStyle/>
                    <a:p>
                      <a:endParaRPr lang="en-US" sz="1800" dirty="0"/>
                    </a:p>
                  </a:txBody>
                  <a:tcPr marT="45641" marB="45641">
                    <a:solidFill>
                      <a:schemeClr val="accent6"/>
                    </a:solidFill>
                  </a:tcPr>
                </a:tc>
              </a:tr>
            </a:tbl>
          </a:graphicData>
        </a:graphic>
      </p:graphicFrame>
      <p:sp>
        <p:nvSpPr>
          <p:cNvPr id="11280" name="TextBox 9"/>
          <p:cNvSpPr txBox="1">
            <a:spLocks noChangeArrowheads="1"/>
          </p:cNvSpPr>
          <p:nvPr/>
        </p:nvSpPr>
        <p:spPr bwMode="auto">
          <a:xfrm>
            <a:off x="2667000" y="1600200"/>
            <a:ext cx="1517650" cy="369888"/>
          </a:xfrm>
          <a:prstGeom prst="rect">
            <a:avLst/>
          </a:prstGeom>
          <a:noFill/>
          <a:ln w="9525">
            <a:noFill/>
            <a:miter lim="800000"/>
            <a:headEnd/>
            <a:tailEnd/>
          </a:ln>
        </p:spPr>
        <p:txBody>
          <a:bodyPr wrap="none">
            <a:spAutoFit/>
          </a:bodyPr>
          <a:lstStyle/>
          <a:p>
            <a:r>
              <a:rPr lang="en-US"/>
              <a:t>1 cup of flour</a:t>
            </a:r>
          </a:p>
        </p:txBody>
      </p:sp>
      <p:sp>
        <p:nvSpPr>
          <p:cNvPr id="11281" name="TextBox 10"/>
          <p:cNvSpPr txBox="1">
            <a:spLocks noChangeArrowheads="1"/>
          </p:cNvSpPr>
          <p:nvPr/>
        </p:nvSpPr>
        <p:spPr bwMode="auto">
          <a:xfrm>
            <a:off x="2667000" y="2590800"/>
            <a:ext cx="1517650" cy="369888"/>
          </a:xfrm>
          <a:prstGeom prst="rect">
            <a:avLst/>
          </a:prstGeom>
          <a:noFill/>
          <a:ln w="9525">
            <a:noFill/>
            <a:miter lim="800000"/>
            <a:headEnd/>
            <a:tailEnd/>
          </a:ln>
        </p:spPr>
        <p:txBody>
          <a:bodyPr wrap="none">
            <a:spAutoFit/>
          </a:bodyPr>
          <a:lstStyle/>
          <a:p>
            <a:r>
              <a:rPr lang="en-US" dirty="0"/>
              <a:t>1 cup of flour</a:t>
            </a:r>
          </a:p>
        </p:txBody>
      </p:sp>
      <p:sp>
        <p:nvSpPr>
          <p:cNvPr id="11282" name="TextBox 11"/>
          <p:cNvSpPr txBox="1">
            <a:spLocks noChangeArrowheads="1"/>
          </p:cNvSpPr>
          <p:nvPr/>
        </p:nvSpPr>
        <p:spPr bwMode="auto">
          <a:xfrm>
            <a:off x="2590800" y="3505200"/>
            <a:ext cx="1517650" cy="369888"/>
          </a:xfrm>
          <a:prstGeom prst="rect">
            <a:avLst/>
          </a:prstGeom>
          <a:noFill/>
          <a:ln w="9525">
            <a:noFill/>
            <a:miter lim="800000"/>
            <a:headEnd/>
            <a:tailEnd/>
          </a:ln>
        </p:spPr>
        <p:txBody>
          <a:bodyPr wrap="none">
            <a:spAutoFit/>
          </a:bodyPr>
          <a:lstStyle/>
          <a:p>
            <a:r>
              <a:rPr lang="en-US"/>
              <a:t>1 cup of flour</a:t>
            </a:r>
          </a:p>
        </p:txBody>
      </p:sp>
      <p:sp>
        <p:nvSpPr>
          <p:cNvPr id="11283" name="TextBox 25"/>
          <p:cNvSpPr txBox="1">
            <a:spLocks noChangeArrowheads="1"/>
          </p:cNvSpPr>
          <p:nvPr/>
        </p:nvSpPr>
        <p:spPr bwMode="auto">
          <a:xfrm>
            <a:off x="2286000" y="4419600"/>
            <a:ext cx="1825625" cy="369888"/>
          </a:xfrm>
          <a:prstGeom prst="rect">
            <a:avLst/>
          </a:prstGeom>
          <a:noFill/>
          <a:ln w="9525">
            <a:noFill/>
            <a:miter lim="800000"/>
            <a:headEnd/>
            <a:tailEnd/>
          </a:ln>
        </p:spPr>
        <p:txBody>
          <a:bodyPr wrap="none">
            <a:spAutoFit/>
          </a:bodyPr>
          <a:lstStyle/>
          <a:p>
            <a:r>
              <a:rPr lang="en-US"/>
              <a:t>¾ cups of sugar</a:t>
            </a:r>
          </a:p>
        </p:txBody>
      </p:sp>
      <p:graphicFrame>
        <p:nvGraphicFramePr>
          <p:cNvPr id="13" name="Content Placeholder 6"/>
          <p:cNvGraphicFramePr>
            <a:graphicFrameLocks/>
          </p:cNvGraphicFramePr>
          <p:nvPr/>
        </p:nvGraphicFramePr>
        <p:xfrm>
          <a:off x="4495800" y="3581400"/>
          <a:ext cx="1447800" cy="365602"/>
        </p:xfrm>
        <a:graphic>
          <a:graphicData uri="http://schemas.openxmlformats.org/drawingml/2006/table">
            <a:tbl>
              <a:tblPr firstRow="1" bandRow="1">
                <a:tableStyleId>{5C22544A-7EE6-4342-B048-85BDC9FD1C3A}</a:tableStyleId>
              </a:tblPr>
              <a:tblGrid>
                <a:gridCol w="361950"/>
                <a:gridCol w="361950"/>
                <a:gridCol w="361950"/>
                <a:gridCol w="361950"/>
              </a:tblGrid>
              <a:tr h="365125">
                <a:tc>
                  <a:txBody>
                    <a:bodyPr/>
                    <a:lstStyle/>
                    <a:p>
                      <a:endParaRPr lang="en-US" sz="1800" dirty="0"/>
                    </a:p>
                  </a:txBody>
                  <a:tcPr marT="45641" marB="45641"/>
                </a:tc>
                <a:tc>
                  <a:txBody>
                    <a:bodyPr/>
                    <a:lstStyle/>
                    <a:p>
                      <a:endParaRPr lang="en-US" sz="1800" dirty="0"/>
                    </a:p>
                  </a:txBody>
                  <a:tcPr marT="45641" marB="45641">
                    <a:solidFill>
                      <a:schemeClr val="accent4"/>
                    </a:solidFill>
                  </a:tcPr>
                </a:tc>
                <a:tc>
                  <a:txBody>
                    <a:bodyPr/>
                    <a:lstStyle/>
                    <a:p>
                      <a:endParaRPr lang="en-US" sz="1800" dirty="0"/>
                    </a:p>
                  </a:txBody>
                  <a:tcPr marT="45641" marB="45641">
                    <a:solidFill>
                      <a:srgbClr val="00B050"/>
                    </a:solidFill>
                  </a:tcPr>
                </a:tc>
                <a:tc>
                  <a:txBody>
                    <a:bodyPr/>
                    <a:lstStyle/>
                    <a:p>
                      <a:endParaRPr lang="en-US" sz="1800" dirty="0"/>
                    </a:p>
                  </a:txBody>
                  <a:tcPr marT="45641" marB="45641">
                    <a:solidFill>
                      <a:schemeClr val="accent6"/>
                    </a:solidFill>
                  </a:tcPr>
                </a:tc>
              </a:tr>
            </a:tbl>
          </a:graphicData>
        </a:graphic>
      </p:graphicFrame>
      <p:graphicFrame>
        <p:nvGraphicFramePr>
          <p:cNvPr id="14" name="Content Placeholder 6"/>
          <p:cNvGraphicFramePr>
            <a:graphicFrameLocks/>
          </p:cNvGraphicFramePr>
          <p:nvPr/>
        </p:nvGraphicFramePr>
        <p:xfrm>
          <a:off x="4495800" y="1600200"/>
          <a:ext cx="1447800" cy="365602"/>
        </p:xfrm>
        <a:graphic>
          <a:graphicData uri="http://schemas.openxmlformats.org/drawingml/2006/table">
            <a:tbl>
              <a:tblPr firstRow="1" bandRow="1">
                <a:tableStyleId>{5C22544A-7EE6-4342-B048-85BDC9FD1C3A}</a:tableStyleId>
              </a:tblPr>
              <a:tblGrid>
                <a:gridCol w="361950"/>
                <a:gridCol w="361950"/>
                <a:gridCol w="361950"/>
                <a:gridCol w="361950"/>
              </a:tblGrid>
              <a:tr h="365125">
                <a:tc>
                  <a:txBody>
                    <a:bodyPr/>
                    <a:lstStyle/>
                    <a:p>
                      <a:endParaRPr lang="en-US" sz="1800" dirty="0"/>
                    </a:p>
                  </a:txBody>
                  <a:tcPr marT="45641" marB="45641"/>
                </a:tc>
                <a:tc>
                  <a:txBody>
                    <a:bodyPr/>
                    <a:lstStyle/>
                    <a:p>
                      <a:endParaRPr lang="en-US" sz="1800" dirty="0"/>
                    </a:p>
                  </a:txBody>
                  <a:tcPr marT="45641" marB="45641">
                    <a:solidFill>
                      <a:schemeClr val="accent4"/>
                    </a:solidFill>
                  </a:tcPr>
                </a:tc>
                <a:tc>
                  <a:txBody>
                    <a:bodyPr/>
                    <a:lstStyle/>
                    <a:p>
                      <a:endParaRPr lang="en-US" sz="1800" dirty="0"/>
                    </a:p>
                  </a:txBody>
                  <a:tcPr marT="45641" marB="45641">
                    <a:solidFill>
                      <a:srgbClr val="00B050"/>
                    </a:solidFill>
                  </a:tcPr>
                </a:tc>
                <a:tc>
                  <a:txBody>
                    <a:bodyPr/>
                    <a:lstStyle/>
                    <a:p>
                      <a:endParaRPr lang="en-US" sz="1800" dirty="0"/>
                    </a:p>
                  </a:txBody>
                  <a:tcPr marT="45641" marB="45641">
                    <a:solidFill>
                      <a:schemeClr val="accent6"/>
                    </a:solidFill>
                  </a:tcPr>
                </a:tc>
              </a:tr>
            </a:tbl>
          </a:graphicData>
        </a:graphic>
      </p:graphicFrame>
      <p:graphicFrame>
        <p:nvGraphicFramePr>
          <p:cNvPr id="16" name="Content Placeholder 6"/>
          <p:cNvGraphicFramePr>
            <a:graphicFrameLocks/>
          </p:cNvGraphicFramePr>
          <p:nvPr/>
        </p:nvGraphicFramePr>
        <p:xfrm>
          <a:off x="4495800" y="4419600"/>
          <a:ext cx="1085850" cy="365602"/>
        </p:xfrm>
        <a:graphic>
          <a:graphicData uri="http://schemas.openxmlformats.org/drawingml/2006/table">
            <a:tbl>
              <a:tblPr firstRow="1" bandRow="1">
                <a:tableStyleId>{5C22544A-7EE6-4342-B048-85BDC9FD1C3A}</a:tableStyleId>
              </a:tblPr>
              <a:tblGrid>
                <a:gridCol w="361950"/>
                <a:gridCol w="361950"/>
                <a:gridCol w="361950"/>
              </a:tblGrid>
              <a:tr h="365125">
                <a:tc>
                  <a:txBody>
                    <a:bodyPr/>
                    <a:lstStyle/>
                    <a:p>
                      <a:endParaRPr lang="en-US" sz="1800" dirty="0"/>
                    </a:p>
                  </a:txBody>
                  <a:tcPr marT="45641" marB="45641">
                    <a:solidFill>
                      <a:srgbClr val="0070C0"/>
                    </a:solidFill>
                  </a:tcPr>
                </a:tc>
                <a:tc>
                  <a:txBody>
                    <a:bodyPr/>
                    <a:lstStyle/>
                    <a:p>
                      <a:endParaRPr lang="en-US" sz="1800" dirty="0"/>
                    </a:p>
                  </a:txBody>
                  <a:tcPr marT="45641" marB="45641">
                    <a:solidFill>
                      <a:srgbClr val="0070C0"/>
                    </a:solidFill>
                  </a:tcPr>
                </a:tc>
                <a:tc>
                  <a:txBody>
                    <a:bodyPr/>
                    <a:lstStyle/>
                    <a:p>
                      <a:endParaRPr lang="en-US" sz="1800" dirty="0"/>
                    </a:p>
                  </a:txBody>
                  <a:tcPr marT="45641" marB="45641">
                    <a:solidFill>
                      <a:srgbClr val="0070C0"/>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lstStyle/>
          <a:p>
            <a:r>
              <a:rPr lang="en-US" dirty="0" smtClean="0"/>
              <a:t>Table</a:t>
            </a:r>
            <a:endParaRPr lang="en-US" dirty="0"/>
          </a:p>
        </p:txBody>
      </p:sp>
      <p:graphicFrame>
        <p:nvGraphicFramePr>
          <p:cNvPr id="5" name="Content Placeholder 4"/>
          <p:cNvGraphicFramePr>
            <a:graphicFrameLocks noGrp="1"/>
          </p:cNvGraphicFramePr>
          <p:nvPr>
            <p:ph idx="1"/>
          </p:nvPr>
        </p:nvGraphicFramePr>
        <p:xfrm>
          <a:off x="2819400" y="1295400"/>
          <a:ext cx="3657600" cy="3200400"/>
        </p:xfrm>
        <a:graphic>
          <a:graphicData uri="http://schemas.openxmlformats.org/drawingml/2006/table">
            <a:tbl>
              <a:tblPr firstRow="1" bandRow="1">
                <a:tableStyleId>{F5AB1C69-6EDB-4FF4-983F-18BD219EF322}</a:tableStyleId>
              </a:tblPr>
              <a:tblGrid>
                <a:gridCol w="1791477"/>
                <a:gridCol w="1866123"/>
              </a:tblGrid>
              <a:tr h="714772">
                <a:tc>
                  <a:txBody>
                    <a:bodyPr/>
                    <a:lstStyle/>
                    <a:p>
                      <a:pPr algn="ctr"/>
                      <a:r>
                        <a:rPr lang="en-US" dirty="0" smtClean="0"/>
                        <a:t># cups</a:t>
                      </a:r>
                      <a:r>
                        <a:rPr lang="en-US" baseline="0" dirty="0" smtClean="0"/>
                        <a:t> of flour</a:t>
                      </a:r>
                      <a:endParaRPr lang="en-US" dirty="0"/>
                    </a:p>
                  </a:txBody>
                  <a:tcPr marL="201541" marR="201541" anchor="ctr" anchorCtr="1"/>
                </a:tc>
                <a:tc>
                  <a:txBody>
                    <a:bodyPr/>
                    <a:lstStyle/>
                    <a:p>
                      <a:pPr algn="ctr"/>
                      <a:r>
                        <a:rPr lang="en-US" dirty="0" smtClean="0"/>
                        <a:t># cups of sugar</a:t>
                      </a:r>
                      <a:endParaRPr lang="en-US" dirty="0"/>
                    </a:p>
                  </a:txBody>
                  <a:tcPr marL="201541" marR="201541" anchor="ctr" anchorCtr="1"/>
                </a:tc>
              </a:tr>
              <a:tr h="428228">
                <a:tc>
                  <a:txBody>
                    <a:bodyPr/>
                    <a:lstStyle/>
                    <a:p>
                      <a:r>
                        <a:rPr lang="en-US" dirty="0" smtClean="0"/>
                        <a:t>3</a:t>
                      </a:r>
                      <a:endParaRPr lang="en-US" dirty="0"/>
                    </a:p>
                  </a:txBody>
                  <a:tcPr marL="201541" marR="201541" anchor="ctr" anchorCtr="1"/>
                </a:tc>
                <a:tc>
                  <a:txBody>
                    <a:bodyPr/>
                    <a:lstStyle/>
                    <a:p>
                      <a:r>
                        <a:rPr lang="en-US" dirty="0" smtClean="0"/>
                        <a:t>4</a:t>
                      </a:r>
                      <a:endParaRPr lang="en-US" dirty="0"/>
                    </a:p>
                  </a:txBody>
                  <a:tcPr marL="201541" marR="201541" anchor="ctr" anchorCtr="1"/>
                </a:tc>
              </a:tr>
              <a:tr h="304800">
                <a:tc>
                  <a:txBody>
                    <a:bodyPr/>
                    <a:lstStyle/>
                    <a:p>
                      <a:r>
                        <a:rPr lang="en-US" dirty="0" smtClean="0"/>
                        <a:t>6</a:t>
                      </a:r>
                      <a:endParaRPr lang="en-US" dirty="0"/>
                    </a:p>
                  </a:txBody>
                  <a:tcPr marL="201541" marR="201541" anchor="ctr" anchorCtr="1"/>
                </a:tc>
                <a:tc>
                  <a:txBody>
                    <a:bodyPr/>
                    <a:lstStyle/>
                    <a:p>
                      <a:r>
                        <a:rPr lang="en-US" dirty="0" smtClean="0"/>
                        <a:t>8</a:t>
                      </a:r>
                      <a:endParaRPr lang="en-US" dirty="0"/>
                    </a:p>
                  </a:txBody>
                  <a:tcPr marL="201541" marR="201541" anchor="ctr" anchorCtr="1"/>
                </a:tc>
              </a:tr>
              <a:tr h="396240">
                <a:tc>
                  <a:txBody>
                    <a:bodyPr/>
                    <a:lstStyle/>
                    <a:p>
                      <a:r>
                        <a:rPr lang="en-US" dirty="0" smtClean="0"/>
                        <a:t>9</a:t>
                      </a:r>
                      <a:endParaRPr lang="en-US" dirty="0"/>
                    </a:p>
                  </a:txBody>
                  <a:tcPr marL="201541" marR="201541" anchor="ctr" anchorCtr="1"/>
                </a:tc>
                <a:tc>
                  <a:txBody>
                    <a:bodyPr/>
                    <a:lstStyle/>
                    <a:p>
                      <a:r>
                        <a:rPr lang="en-US" dirty="0" smtClean="0"/>
                        <a:t>12</a:t>
                      </a:r>
                      <a:endParaRPr lang="en-US" dirty="0"/>
                    </a:p>
                  </a:txBody>
                  <a:tcPr marL="201541" marR="201541" anchor="ctr" anchorCtr="1"/>
                </a:tc>
              </a:tr>
              <a:tr h="381000">
                <a:tc>
                  <a:txBody>
                    <a:bodyPr/>
                    <a:lstStyle/>
                    <a:p>
                      <a:r>
                        <a:rPr lang="en-US" dirty="0" smtClean="0"/>
                        <a:t>12</a:t>
                      </a:r>
                      <a:endParaRPr lang="en-US" dirty="0"/>
                    </a:p>
                  </a:txBody>
                  <a:tcPr marL="201541" marR="201541" anchor="ctr" anchorCtr="1"/>
                </a:tc>
                <a:tc>
                  <a:txBody>
                    <a:bodyPr/>
                    <a:lstStyle/>
                    <a:p>
                      <a:r>
                        <a:rPr lang="en-US" dirty="0" smtClean="0"/>
                        <a:t>16</a:t>
                      </a:r>
                      <a:endParaRPr lang="en-US" dirty="0"/>
                    </a:p>
                  </a:txBody>
                  <a:tcPr marL="201541" marR="201541" anchor="ctr" anchorCtr="1"/>
                </a:tc>
              </a:tr>
              <a:tr h="457200">
                <a:tc>
                  <a:txBody>
                    <a:bodyPr/>
                    <a:lstStyle/>
                    <a:p>
                      <a:r>
                        <a:rPr lang="en-US" dirty="0" smtClean="0"/>
                        <a:t>3/2</a:t>
                      </a:r>
                      <a:endParaRPr lang="en-US" dirty="0"/>
                    </a:p>
                  </a:txBody>
                  <a:tcPr marL="201541" marR="201541" anchor="ctr" anchorCtr="1"/>
                </a:tc>
                <a:tc>
                  <a:txBody>
                    <a:bodyPr/>
                    <a:lstStyle/>
                    <a:p>
                      <a:r>
                        <a:rPr lang="en-US" dirty="0" smtClean="0"/>
                        <a:t>2</a:t>
                      </a:r>
                      <a:endParaRPr lang="en-US" dirty="0"/>
                    </a:p>
                  </a:txBody>
                  <a:tcPr marL="201541" marR="201541" anchor="ctr" anchorCtr="1"/>
                </a:tc>
              </a:tr>
              <a:tr h="457200">
                <a:tc>
                  <a:txBody>
                    <a:bodyPr/>
                    <a:lstStyle/>
                    <a:p>
                      <a:r>
                        <a:rPr lang="en-US" dirty="0" smtClean="0"/>
                        <a:t>3/4</a:t>
                      </a:r>
                      <a:endParaRPr lang="en-US" dirty="0"/>
                    </a:p>
                  </a:txBody>
                  <a:tcPr marL="201541" marR="201541" anchor="ctr" anchorCtr="1"/>
                </a:tc>
                <a:tc>
                  <a:txBody>
                    <a:bodyPr/>
                    <a:lstStyle/>
                    <a:p>
                      <a:r>
                        <a:rPr lang="en-US" dirty="0" smtClean="0"/>
                        <a:t>1</a:t>
                      </a:r>
                      <a:endParaRPr lang="en-US" dirty="0"/>
                    </a:p>
                  </a:txBody>
                  <a:tcPr marL="201541" marR="201541" anchor="ctr" anchorCtr="1"/>
                </a:tc>
              </a:tr>
            </a:tbl>
          </a:graphicData>
        </a:graphic>
      </p:graphicFrame>
      <p:sp>
        <p:nvSpPr>
          <p:cNvPr id="4" name="Footer Placeholder 3"/>
          <p:cNvSpPr>
            <a:spLocks noGrp="1"/>
          </p:cNvSpPr>
          <p:nvPr>
            <p:ph type="ftr" sz="quarter" idx="3"/>
          </p:nvPr>
        </p:nvSpPr>
        <p:spPr>
          <a:prstGeom prst="rect">
            <a:avLst/>
          </a:prstGeom>
        </p:spPr>
        <p:txBody>
          <a:bodyPr/>
          <a:lstStyle/>
          <a:p>
            <a:pPr>
              <a:defRPr/>
            </a:pPr>
            <a:r>
              <a:rPr lang="en-US" smtClean="0"/>
              <a:t>Author's Name IM&amp;E CCSSM National PD </a:t>
            </a:r>
            <a:endParaRPr lang="en-US"/>
          </a:p>
        </p:txBody>
      </p:sp>
      <p:sp>
        <p:nvSpPr>
          <p:cNvPr id="20" name="Curved Right Arrow 19"/>
          <p:cNvSpPr/>
          <p:nvPr/>
        </p:nvSpPr>
        <p:spPr>
          <a:xfrm>
            <a:off x="2438400" y="2286000"/>
            <a:ext cx="228600" cy="457200"/>
          </a:xfrm>
          <a:prstGeom prst="curvedRightArrow">
            <a:avLst>
              <a:gd name="adj1" fmla="val 0"/>
              <a:gd name="adj2" fmla="val 50000"/>
              <a:gd name="adj3" fmla="val 25000"/>
            </a:avLst>
          </a:prstGeom>
          <a:ln w="254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1" name="Curved Right Arrow 20"/>
          <p:cNvSpPr/>
          <p:nvPr/>
        </p:nvSpPr>
        <p:spPr>
          <a:xfrm>
            <a:off x="2209800" y="2286000"/>
            <a:ext cx="457200" cy="838200"/>
          </a:xfrm>
          <a:prstGeom prst="curvedRightArrow">
            <a:avLst>
              <a:gd name="adj1" fmla="val 0"/>
              <a:gd name="adj2" fmla="val 31059"/>
              <a:gd name="adj3" fmla="val 17453"/>
            </a:avLst>
          </a:prstGeom>
          <a:ln w="254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2" name="Curved Right Arrow 21"/>
          <p:cNvSpPr/>
          <p:nvPr/>
        </p:nvSpPr>
        <p:spPr>
          <a:xfrm>
            <a:off x="1981200" y="2286000"/>
            <a:ext cx="685800" cy="1295400"/>
          </a:xfrm>
          <a:prstGeom prst="curvedRightArrow">
            <a:avLst>
              <a:gd name="adj1" fmla="val 0"/>
              <a:gd name="adj2" fmla="val 20838"/>
              <a:gd name="adj3" fmla="val 1116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3" name="Curved Right Arrow 22"/>
          <p:cNvSpPr/>
          <p:nvPr/>
        </p:nvSpPr>
        <p:spPr>
          <a:xfrm>
            <a:off x="1676400" y="2286000"/>
            <a:ext cx="990600" cy="1752600"/>
          </a:xfrm>
          <a:prstGeom prst="curvedRightArrow">
            <a:avLst>
              <a:gd name="adj1" fmla="val 0"/>
              <a:gd name="adj2" fmla="val 16840"/>
              <a:gd name="adj3" fmla="val 1280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4" name="Curved Right Arrow 23"/>
          <p:cNvSpPr/>
          <p:nvPr/>
        </p:nvSpPr>
        <p:spPr>
          <a:xfrm>
            <a:off x="1447800" y="2286000"/>
            <a:ext cx="1219200" cy="2209800"/>
          </a:xfrm>
          <a:prstGeom prst="curvedRightArrow">
            <a:avLst>
              <a:gd name="adj1" fmla="val 0"/>
              <a:gd name="adj2" fmla="val 15766"/>
              <a:gd name="adj3" fmla="val 8019"/>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5" name="Curved Right Arrow 24"/>
          <p:cNvSpPr/>
          <p:nvPr/>
        </p:nvSpPr>
        <p:spPr>
          <a:xfrm flipH="1">
            <a:off x="6553200" y="2286000"/>
            <a:ext cx="228600" cy="457200"/>
          </a:xfrm>
          <a:prstGeom prst="curvedRightArrow">
            <a:avLst>
              <a:gd name="adj1" fmla="val 0"/>
              <a:gd name="adj2" fmla="val 50000"/>
              <a:gd name="adj3" fmla="val 25000"/>
            </a:avLst>
          </a:prstGeom>
          <a:ln w="25400"/>
          <a:scene3d>
            <a:camera prst="perspectiveFron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6" name="Curved Right Arrow 25"/>
          <p:cNvSpPr/>
          <p:nvPr/>
        </p:nvSpPr>
        <p:spPr>
          <a:xfrm flipH="1">
            <a:off x="6553200" y="2286000"/>
            <a:ext cx="381000" cy="838200"/>
          </a:xfrm>
          <a:prstGeom prst="curvedRightArrow">
            <a:avLst>
              <a:gd name="adj1" fmla="val 0"/>
              <a:gd name="adj2" fmla="val 31059"/>
              <a:gd name="adj3" fmla="val 17453"/>
            </a:avLst>
          </a:prstGeom>
          <a:ln w="254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7" name="Curved Right Arrow 26"/>
          <p:cNvSpPr/>
          <p:nvPr/>
        </p:nvSpPr>
        <p:spPr>
          <a:xfrm flipH="1">
            <a:off x="6553200" y="2286000"/>
            <a:ext cx="609600" cy="1295400"/>
          </a:xfrm>
          <a:prstGeom prst="curvedRightArrow">
            <a:avLst>
              <a:gd name="adj1" fmla="val 0"/>
              <a:gd name="adj2" fmla="val 20838"/>
              <a:gd name="adj3" fmla="val 1116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8" name="Curved Right Arrow 27"/>
          <p:cNvSpPr/>
          <p:nvPr/>
        </p:nvSpPr>
        <p:spPr>
          <a:xfrm flipH="1">
            <a:off x="6553200" y="2286000"/>
            <a:ext cx="762000" cy="1676400"/>
          </a:xfrm>
          <a:prstGeom prst="curvedRightArrow">
            <a:avLst>
              <a:gd name="adj1" fmla="val 0"/>
              <a:gd name="adj2" fmla="val 16840"/>
              <a:gd name="adj3" fmla="val 1280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9" name="Curved Right Arrow 28"/>
          <p:cNvSpPr/>
          <p:nvPr/>
        </p:nvSpPr>
        <p:spPr>
          <a:xfrm flipH="1">
            <a:off x="6553200" y="2286000"/>
            <a:ext cx="1066800" cy="2133600"/>
          </a:xfrm>
          <a:prstGeom prst="curvedRightArrow">
            <a:avLst>
              <a:gd name="adj1" fmla="val 0"/>
              <a:gd name="adj2" fmla="val 15766"/>
              <a:gd name="adj3" fmla="val 8019"/>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12328" name="TextBox 29"/>
          <p:cNvSpPr txBox="1">
            <a:spLocks noChangeArrowheads="1"/>
          </p:cNvSpPr>
          <p:nvPr/>
        </p:nvSpPr>
        <p:spPr bwMode="auto">
          <a:xfrm>
            <a:off x="2438400" y="2362200"/>
            <a:ext cx="354013" cy="246063"/>
          </a:xfrm>
          <a:prstGeom prst="rect">
            <a:avLst/>
          </a:prstGeom>
          <a:noFill/>
          <a:ln w="9525">
            <a:noFill/>
            <a:miter lim="800000"/>
            <a:headEnd/>
            <a:tailEnd/>
          </a:ln>
        </p:spPr>
        <p:txBody>
          <a:bodyPr wrap="none">
            <a:spAutoFit/>
          </a:bodyPr>
          <a:lstStyle/>
          <a:p>
            <a:r>
              <a:rPr lang="en-US" sz="1000"/>
              <a:t>x 2</a:t>
            </a:r>
          </a:p>
        </p:txBody>
      </p:sp>
      <p:sp>
        <p:nvSpPr>
          <p:cNvPr id="12329" name="TextBox 30"/>
          <p:cNvSpPr txBox="1">
            <a:spLocks noChangeArrowheads="1"/>
          </p:cNvSpPr>
          <p:nvPr/>
        </p:nvSpPr>
        <p:spPr bwMode="auto">
          <a:xfrm>
            <a:off x="2209800" y="2590800"/>
            <a:ext cx="354013" cy="246063"/>
          </a:xfrm>
          <a:prstGeom prst="rect">
            <a:avLst/>
          </a:prstGeom>
          <a:noFill/>
          <a:ln w="9525">
            <a:noFill/>
            <a:miter lim="800000"/>
            <a:headEnd/>
            <a:tailEnd/>
          </a:ln>
        </p:spPr>
        <p:txBody>
          <a:bodyPr wrap="none">
            <a:spAutoFit/>
          </a:bodyPr>
          <a:lstStyle/>
          <a:p>
            <a:r>
              <a:rPr lang="en-US" sz="1000"/>
              <a:t>x 3</a:t>
            </a:r>
          </a:p>
        </p:txBody>
      </p:sp>
      <p:sp>
        <p:nvSpPr>
          <p:cNvPr id="12330" name="TextBox 31"/>
          <p:cNvSpPr txBox="1">
            <a:spLocks noChangeArrowheads="1"/>
          </p:cNvSpPr>
          <p:nvPr/>
        </p:nvSpPr>
        <p:spPr bwMode="auto">
          <a:xfrm>
            <a:off x="1981200" y="2971800"/>
            <a:ext cx="354013" cy="246063"/>
          </a:xfrm>
          <a:prstGeom prst="rect">
            <a:avLst/>
          </a:prstGeom>
          <a:noFill/>
          <a:ln w="9525">
            <a:noFill/>
            <a:miter lim="800000"/>
            <a:headEnd/>
            <a:tailEnd/>
          </a:ln>
        </p:spPr>
        <p:txBody>
          <a:bodyPr wrap="none">
            <a:spAutoFit/>
          </a:bodyPr>
          <a:lstStyle/>
          <a:p>
            <a:r>
              <a:rPr lang="en-US" sz="1000"/>
              <a:t>x 4</a:t>
            </a:r>
          </a:p>
        </p:txBody>
      </p:sp>
      <p:sp>
        <p:nvSpPr>
          <p:cNvPr id="12331" name="TextBox 32"/>
          <p:cNvSpPr txBox="1">
            <a:spLocks noChangeArrowheads="1"/>
          </p:cNvSpPr>
          <p:nvPr/>
        </p:nvSpPr>
        <p:spPr bwMode="auto">
          <a:xfrm>
            <a:off x="1752600" y="3352800"/>
            <a:ext cx="427038" cy="246063"/>
          </a:xfrm>
          <a:prstGeom prst="rect">
            <a:avLst/>
          </a:prstGeom>
          <a:noFill/>
          <a:ln w="9525">
            <a:noFill/>
            <a:miter lim="800000"/>
            <a:headEnd/>
            <a:tailEnd/>
          </a:ln>
        </p:spPr>
        <p:txBody>
          <a:bodyPr wrap="none">
            <a:spAutoFit/>
          </a:bodyPr>
          <a:lstStyle/>
          <a:p>
            <a:r>
              <a:rPr lang="en-US" sz="1000"/>
              <a:t>x ½ </a:t>
            </a:r>
          </a:p>
        </p:txBody>
      </p:sp>
      <p:sp>
        <p:nvSpPr>
          <p:cNvPr id="12332" name="TextBox 33"/>
          <p:cNvSpPr txBox="1">
            <a:spLocks noChangeArrowheads="1"/>
          </p:cNvSpPr>
          <p:nvPr/>
        </p:nvSpPr>
        <p:spPr bwMode="auto">
          <a:xfrm>
            <a:off x="1600200" y="3733800"/>
            <a:ext cx="392113" cy="246063"/>
          </a:xfrm>
          <a:prstGeom prst="rect">
            <a:avLst/>
          </a:prstGeom>
          <a:noFill/>
          <a:ln w="9525">
            <a:noFill/>
            <a:miter lim="800000"/>
            <a:headEnd/>
            <a:tailEnd/>
          </a:ln>
        </p:spPr>
        <p:txBody>
          <a:bodyPr wrap="none">
            <a:spAutoFit/>
          </a:bodyPr>
          <a:lstStyle/>
          <a:p>
            <a:r>
              <a:rPr lang="en-US" sz="1000"/>
              <a:t>x¼ </a:t>
            </a:r>
          </a:p>
        </p:txBody>
      </p:sp>
      <p:sp>
        <p:nvSpPr>
          <p:cNvPr id="12333" name="TextBox 34"/>
          <p:cNvSpPr txBox="1">
            <a:spLocks noChangeArrowheads="1"/>
          </p:cNvSpPr>
          <p:nvPr/>
        </p:nvSpPr>
        <p:spPr bwMode="auto">
          <a:xfrm>
            <a:off x="6477000" y="2362200"/>
            <a:ext cx="354013" cy="246063"/>
          </a:xfrm>
          <a:prstGeom prst="rect">
            <a:avLst/>
          </a:prstGeom>
          <a:noFill/>
          <a:ln w="9525">
            <a:noFill/>
            <a:miter lim="800000"/>
            <a:headEnd/>
            <a:tailEnd/>
          </a:ln>
        </p:spPr>
        <p:txBody>
          <a:bodyPr wrap="none">
            <a:spAutoFit/>
          </a:bodyPr>
          <a:lstStyle/>
          <a:p>
            <a:r>
              <a:rPr lang="en-US" sz="1000"/>
              <a:t>x 2</a:t>
            </a:r>
          </a:p>
        </p:txBody>
      </p:sp>
      <p:sp>
        <p:nvSpPr>
          <p:cNvPr id="12334" name="Rectangle 35"/>
          <p:cNvSpPr>
            <a:spLocks noChangeArrowheads="1"/>
          </p:cNvSpPr>
          <p:nvPr/>
        </p:nvSpPr>
        <p:spPr bwMode="auto">
          <a:xfrm>
            <a:off x="6629400" y="2667000"/>
            <a:ext cx="354013" cy="246063"/>
          </a:xfrm>
          <a:prstGeom prst="rect">
            <a:avLst/>
          </a:prstGeom>
          <a:noFill/>
          <a:ln w="9525">
            <a:noFill/>
            <a:miter lim="800000"/>
            <a:headEnd/>
            <a:tailEnd/>
          </a:ln>
        </p:spPr>
        <p:txBody>
          <a:bodyPr wrap="none">
            <a:spAutoFit/>
          </a:bodyPr>
          <a:lstStyle/>
          <a:p>
            <a:r>
              <a:rPr lang="en-US" sz="1000"/>
              <a:t>x 3</a:t>
            </a:r>
          </a:p>
        </p:txBody>
      </p:sp>
      <p:sp>
        <p:nvSpPr>
          <p:cNvPr id="12335" name="Rectangle 36"/>
          <p:cNvSpPr>
            <a:spLocks noChangeArrowheads="1"/>
          </p:cNvSpPr>
          <p:nvPr/>
        </p:nvSpPr>
        <p:spPr bwMode="auto">
          <a:xfrm>
            <a:off x="6858000" y="2895600"/>
            <a:ext cx="354013" cy="246063"/>
          </a:xfrm>
          <a:prstGeom prst="rect">
            <a:avLst/>
          </a:prstGeom>
          <a:noFill/>
          <a:ln w="9525">
            <a:noFill/>
            <a:miter lim="800000"/>
            <a:headEnd/>
            <a:tailEnd/>
          </a:ln>
        </p:spPr>
        <p:txBody>
          <a:bodyPr wrap="none">
            <a:spAutoFit/>
          </a:bodyPr>
          <a:lstStyle/>
          <a:p>
            <a:r>
              <a:rPr lang="en-US" sz="1000"/>
              <a:t>x 4</a:t>
            </a:r>
          </a:p>
        </p:txBody>
      </p:sp>
      <p:sp>
        <p:nvSpPr>
          <p:cNvPr id="12336" name="Rectangle 37"/>
          <p:cNvSpPr>
            <a:spLocks noChangeArrowheads="1"/>
          </p:cNvSpPr>
          <p:nvPr/>
        </p:nvSpPr>
        <p:spPr bwMode="auto">
          <a:xfrm>
            <a:off x="6858000" y="3352800"/>
            <a:ext cx="427038" cy="246063"/>
          </a:xfrm>
          <a:prstGeom prst="rect">
            <a:avLst/>
          </a:prstGeom>
          <a:noFill/>
          <a:ln w="9525">
            <a:noFill/>
            <a:miter lim="800000"/>
            <a:headEnd/>
            <a:tailEnd/>
          </a:ln>
        </p:spPr>
        <p:txBody>
          <a:bodyPr wrap="none">
            <a:spAutoFit/>
          </a:bodyPr>
          <a:lstStyle/>
          <a:p>
            <a:r>
              <a:rPr lang="en-US" sz="1000"/>
              <a:t>x ½ </a:t>
            </a:r>
          </a:p>
        </p:txBody>
      </p:sp>
      <p:sp>
        <p:nvSpPr>
          <p:cNvPr id="12337" name="Rectangle 38"/>
          <p:cNvSpPr>
            <a:spLocks noChangeArrowheads="1"/>
          </p:cNvSpPr>
          <p:nvPr/>
        </p:nvSpPr>
        <p:spPr bwMode="auto">
          <a:xfrm>
            <a:off x="7239000" y="3581400"/>
            <a:ext cx="392113" cy="246063"/>
          </a:xfrm>
          <a:prstGeom prst="rect">
            <a:avLst/>
          </a:prstGeom>
          <a:noFill/>
          <a:ln w="9525">
            <a:noFill/>
            <a:miter lim="800000"/>
            <a:headEnd/>
            <a:tailEnd/>
          </a:ln>
        </p:spPr>
        <p:txBody>
          <a:bodyPr wrap="none">
            <a:spAutoFit/>
          </a:bodyPr>
          <a:lstStyle/>
          <a:p>
            <a:r>
              <a:rPr lang="en-US" sz="1000"/>
              <a:t>x¼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prstGeom prst="rect">
            <a:avLst/>
          </a:prstGeom>
        </p:spPr>
        <p:txBody>
          <a:bodyPr/>
          <a:lstStyle/>
          <a:p>
            <a:pPr>
              <a:defRPr/>
            </a:pPr>
            <a:r>
              <a:rPr lang="en-US" smtClean="0"/>
              <a:t>Author's Name IM&amp;E CCSSM National PD </a:t>
            </a:r>
            <a:endParaRPr lang="en-US"/>
          </a:p>
        </p:txBody>
      </p:sp>
      <p:grpSp>
        <p:nvGrpSpPr>
          <p:cNvPr id="42" name="Group 41"/>
          <p:cNvGrpSpPr/>
          <p:nvPr/>
        </p:nvGrpSpPr>
        <p:grpSpPr>
          <a:xfrm>
            <a:off x="2243931" y="1143000"/>
            <a:ext cx="4656138" cy="3265488"/>
            <a:chOff x="838200" y="1143000"/>
            <a:chExt cx="4656138" cy="3265488"/>
          </a:xfrm>
        </p:grpSpPr>
        <p:cxnSp>
          <p:nvCxnSpPr>
            <p:cNvPr id="22530" name="Straight Connector 2"/>
            <p:cNvCxnSpPr>
              <a:cxnSpLocks noChangeShapeType="1"/>
            </p:cNvCxnSpPr>
            <p:nvPr/>
          </p:nvCxnSpPr>
          <p:spPr bwMode="auto">
            <a:xfrm>
              <a:off x="2514600" y="16764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1" name="Straight Connector 5"/>
            <p:cNvCxnSpPr>
              <a:cxnSpLocks noChangeShapeType="1"/>
            </p:cNvCxnSpPr>
            <p:nvPr/>
          </p:nvCxnSpPr>
          <p:spPr bwMode="auto">
            <a:xfrm>
              <a:off x="2514600" y="21336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2" name="Straight Connector 6"/>
            <p:cNvCxnSpPr>
              <a:cxnSpLocks noChangeShapeType="1"/>
            </p:cNvCxnSpPr>
            <p:nvPr/>
          </p:nvCxnSpPr>
          <p:spPr bwMode="auto">
            <a:xfrm>
              <a:off x="3429000" y="1524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3" name="Straight Connector 8"/>
            <p:cNvCxnSpPr>
              <a:cxnSpLocks noChangeShapeType="1"/>
            </p:cNvCxnSpPr>
            <p:nvPr/>
          </p:nvCxnSpPr>
          <p:spPr bwMode="auto">
            <a:xfrm>
              <a:off x="4343400" y="1524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4" name="Straight Connector 9"/>
            <p:cNvCxnSpPr>
              <a:cxnSpLocks noChangeShapeType="1"/>
            </p:cNvCxnSpPr>
            <p:nvPr/>
          </p:nvCxnSpPr>
          <p:spPr bwMode="auto">
            <a:xfrm>
              <a:off x="5257800" y="1524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5" name="Straight Connector 10"/>
            <p:cNvCxnSpPr>
              <a:cxnSpLocks noChangeShapeType="1"/>
            </p:cNvCxnSpPr>
            <p:nvPr/>
          </p:nvCxnSpPr>
          <p:spPr bwMode="auto">
            <a:xfrm>
              <a:off x="3200400" y="19812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6" name="Straight Connector 11"/>
            <p:cNvCxnSpPr>
              <a:cxnSpLocks noChangeShapeType="1"/>
            </p:cNvCxnSpPr>
            <p:nvPr/>
          </p:nvCxnSpPr>
          <p:spPr bwMode="auto">
            <a:xfrm>
              <a:off x="3886200" y="19812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7" name="Straight Connector 12"/>
            <p:cNvCxnSpPr>
              <a:cxnSpLocks noChangeShapeType="1"/>
            </p:cNvCxnSpPr>
            <p:nvPr/>
          </p:nvCxnSpPr>
          <p:spPr bwMode="auto">
            <a:xfrm>
              <a:off x="4572000" y="19812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38" name="Straight Connector 13"/>
            <p:cNvCxnSpPr>
              <a:cxnSpLocks noChangeShapeType="1"/>
            </p:cNvCxnSpPr>
            <p:nvPr/>
          </p:nvCxnSpPr>
          <p:spPr bwMode="auto">
            <a:xfrm>
              <a:off x="5257800" y="19812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sp>
          <p:nvSpPr>
            <p:cNvPr id="13324" name="TextBox 7"/>
            <p:cNvSpPr txBox="1">
              <a:spLocks noChangeArrowheads="1"/>
            </p:cNvSpPr>
            <p:nvPr/>
          </p:nvSpPr>
          <p:spPr bwMode="auto">
            <a:xfrm>
              <a:off x="3276600" y="1143000"/>
              <a:ext cx="312738" cy="369888"/>
            </a:xfrm>
            <a:prstGeom prst="rect">
              <a:avLst/>
            </a:prstGeom>
            <a:noFill/>
            <a:ln w="9525">
              <a:noFill/>
              <a:miter lim="800000"/>
              <a:headEnd/>
              <a:tailEnd/>
            </a:ln>
          </p:spPr>
          <p:txBody>
            <a:bodyPr wrap="none">
              <a:spAutoFit/>
            </a:bodyPr>
            <a:lstStyle/>
            <a:p>
              <a:r>
                <a:rPr lang="en-US"/>
                <a:t>1 </a:t>
              </a:r>
            </a:p>
          </p:txBody>
        </p:sp>
        <p:sp>
          <p:nvSpPr>
            <p:cNvPr id="13325" name="TextBox 14"/>
            <p:cNvSpPr txBox="1">
              <a:spLocks noChangeArrowheads="1"/>
            </p:cNvSpPr>
            <p:nvPr/>
          </p:nvSpPr>
          <p:spPr bwMode="auto">
            <a:xfrm>
              <a:off x="4191000" y="1143000"/>
              <a:ext cx="388938" cy="369888"/>
            </a:xfrm>
            <a:prstGeom prst="rect">
              <a:avLst/>
            </a:prstGeom>
            <a:noFill/>
            <a:ln w="9525">
              <a:noFill/>
              <a:miter lim="800000"/>
              <a:headEnd/>
              <a:tailEnd/>
            </a:ln>
          </p:spPr>
          <p:txBody>
            <a:bodyPr>
              <a:spAutoFit/>
            </a:bodyPr>
            <a:lstStyle/>
            <a:p>
              <a:r>
                <a:rPr lang="en-US"/>
                <a:t>2</a:t>
              </a:r>
            </a:p>
          </p:txBody>
        </p:sp>
        <p:sp>
          <p:nvSpPr>
            <p:cNvPr id="13326" name="TextBox 15"/>
            <p:cNvSpPr txBox="1">
              <a:spLocks noChangeArrowheads="1"/>
            </p:cNvSpPr>
            <p:nvPr/>
          </p:nvSpPr>
          <p:spPr bwMode="auto">
            <a:xfrm>
              <a:off x="5105400" y="1143000"/>
              <a:ext cx="312738" cy="369888"/>
            </a:xfrm>
            <a:prstGeom prst="rect">
              <a:avLst/>
            </a:prstGeom>
            <a:noFill/>
            <a:ln w="9525">
              <a:noFill/>
              <a:miter lim="800000"/>
              <a:headEnd/>
              <a:tailEnd/>
            </a:ln>
          </p:spPr>
          <p:txBody>
            <a:bodyPr wrap="none">
              <a:spAutoFit/>
            </a:bodyPr>
            <a:lstStyle/>
            <a:p>
              <a:r>
                <a:rPr lang="en-US"/>
                <a:t>3</a:t>
              </a:r>
            </a:p>
          </p:txBody>
        </p:sp>
        <p:sp>
          <p:nvSpPr>
            <p:cNvPr id="13327" name="TextBox 16"/>
            <p:cNvSpPr txBox="1">
              <a:spLocks noChangeArrowheads="1"/>
            </p:cNvSpPr>
            <p:nvPr/>
          </p:nvSpPr>
          <p:spPr bwMode="auto">
            <a:xfrm>
              <a:off x="1524000" y="1447800"/>
              <a:ext cx="723900" cy="369888"/>
            </a:xfrm>
            <a:prstGeom prst="rect">
              <a:avLst/>
            </a:prstGeom>
            <a:noFill/>
            <a:ln w="9525">
              <a:noFill/>
              <a:miter lim="800000"/>
              <a:headEnd/>
              <a:tailEnd/>
            </a:ln>
          </p:spPr>
          <p:txBody>
            <a:bodyPr wrap="none">
              <a:spAutoFit/>
            </a:bodyPr>
            <a:lstStyle/>
            <a:p>
              <a:r>
                <a:rPr lang="en-US"/>
                <a:t>Cups </a:t>
              </a:r>
            </a:p>
          </p:txBody>
        </p:sp>
        <p:sp>
          <p:nvSpPr>
            <p:cNvPr id="13328" name="TextBox 19"/>
            <p:cNvSpPr txBox="1">
              <a:spLocks noChangeArrowheads="1"/>
            </p:cNvSpPr>
            <p:nvPr/>
          </p:nvSpPr>
          <p:spPr bwMode="auto">
            <a:xfrm>
              <a:off x="1524000" y="1905000"/>
              <a:ext cx="723900" cy="369888"/>
            </a:xfrm>
            <a:prstGeom prst="rect">
              <a:avLst/>
            </a:prstGeom>
            <a:noFill/>
            <a:ln w="9525">
              <a:noFill/>
              <a:miter lim="800000"/>
              <a:headEnd/>
              <a:tailEnd/>
            </a:ln>
          </p:spPr>
          <p:txBody>
            <a:bodyPr wrap="none">
              <a:spAutoFit/>
            </a:bodyPr>
            <a:lstStyle/>
            <a:p>
              <a:r>
                <a:rPr lang="en-US"/>
                <a:t>Cups </a:t>
              </a:r>
            </a:p>
          </p:txBody>
        </p:sp>
        <p:sp>
          <p:nvSpPr>
            <p:cNvPr id="13329" name="TextBox 20"/>
            <p:cNvSpPr txBox="1">
              <a:spLocks noChangeArrowheads="1"/>
            </p:cNvSpPr>
            <p:nvPr/>
          </p:nvSpPr>
          <p:spPr bwMode="auto">
            <a:xfrm>
              <a:off x="3048000" y="2286000"/>
              <a:ext cx="312738" cy="369888"/>
            </a:xfrm>
            <a:prstGeom prst="rect">
              <a:avLst/>
            </a:prstGeom>
            <a:noFill/>
            <a:ln w="9525">
              <a:noFill/>
              <a:miter lim="800000"/>
              <a:headEnd/>
              <a:tailEnd/>
            </a:ln>
          </p:spPr>
          <p:txBody>
            <a:bodyPr wrap="none">
              <a:spAutoFit/>
            </a:bodyPr>
            <a:lstStyle/>
            <a:p>
              <a:r>
                <a:rPr lang="en-US"/>
                <a:t>1</a:t>
              </a:r>
            </a:p>
          </p:txBody>
        </p:sp>
        <p:sp>
          <p:nvSpPr>
            <p:cNvPr id="13330" name="TextBox 22"/>
            <p:cNvSpPr txBox="1">
              <a:spLocks noChangeArrowheads="1"/>
            </p:cNvSpPr>
            <p:nvPr/>
          </p:nvSpPr>
          <p:spPr bwMode="auto">
            <a:xfrm>
              <a:off x="3733800" y="2286000"/>
              <a:ext cx="312738" cy="369888"/>
            </a:xfrm>
            <a:prstGeom prst="rect">
              <a:avLst/>
            </a:prstGeom>
            <a:noFill/>
            <a:ln w="9525">
              <a:noFill/>
              <a:miter lim="800000"/>
              <a:headEnd/>
              <a:tailEnd/>
            </a:ln>
          </p:spPr>
          <p:txBody>
            <a:bodyPr wrap="none">
              <a:spAutoFit/>
            </a:bodyPr>
            <a:lstStyle/>
            <a:p>
              <a:r>
                <a:rPr lang="en-US"/>
                <a:t>2</a:t>
              </a:r>
            </a:p>
          </p:txBody>
        </p:sp>
        <p:sp>
          <p:nvSpPr>
            <p:cNvPr id="13331" name="TextBox 23"/>
            <p:cNvSpPr txBox="1">
              <a:spLocks noChangeArrowheads="1"/>
            </p:cNvSpPr>
            <p:nvPr/>
          </p:nvSpPr>
          <p:spPr bwMode="auto">
            <a:xfrm>
              <a:off x="4419600" y="2286000"/>
              <a:ext cx="312738" cy="369888"/>
            </a:xfrm>
            <a:prstGeom prst="rect">
              <a:avLst/>
            </a:prstGeom>
            <a:noFill/>
            <a:ln w="9525">
              <a:noFill/>
              <a:miter lim="800000"/>
              <a:headEnd/>
              <a:tailEnd/>
            </a:ln>
          </p:spPr>
          <p:txBody>
            <a:bodyPr wrap="none">
              <a:spAutoFit/>
            </a:bodyPr>
            <a:lstStyle/>
            <a:p>
              <a:r>
                <a:rPr lang="en-US"/>
                <a:t>3</a:t>
              </a:r>
            </a:p>
          </p:txBody>
        </p:sp>
        <p:sp>
          <p:nvSpPr>
            <p:cNvPr id="13332" name="TextBox 24"/>
            <p:cNvSpPr txBox="1">
              <a:spLocks noChangeArrowheads="1"/>
            </p:cNvSpPr>
            <p:nvPr/>
          </p:nvSpPr>
          <p:spPr bwMode="auto">
            <a:xfrm>
              <a:off x="5105400" y="2286000"/>
              <a:ext cx="312738" cy="369888"/>
            </a:xfrm>
            <a:prstGeom prst="rect">
              <a:avLst/>
            </a:prstGeom>
            <a:noFill/>
            <a:ln w="9525">
              <a:noFill/>
              <a:miter lim="800000"/>
              <a:headEnd/>
              <a:tailEnd/>
            </a:ln>
          </p:spPr>
          <p:txBody>
            <a:bodyPr wrap="none">
              <a:spAutoFit/>
            </a:bodyPr>
            <a:lstStyle/>
            <a:p>
              <a:r>
                <a:rPr lang="en-US"/>
                <a:t>4</a:t>
              </a:r>
            </a:p>
          </p:txBody>
        </p:sp>
        <p:cxnSp>
          <p:nvCxnSpPr>
            <p:cNvPr id="22548" name="Straight Connector 27"/>
            <p:cNvCxnSpPr>
              <a:cxnSpLocks noChangeShapeType="1"/>
            </p:cNvCxnSpPr>
            <p:nvPr/>
          </p:nvCxnSpPr>
          <p:spPr bwMode="auto">
            <a:xfrm>
              <a:off x="2590800" y="34290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49" name="Straight Connector 28"/>
            <p:cNvCxnSpPr>
              <a:cxnSpLocks noChangeShapeType="1"/>
            </p:cNvCxnSpPr>
            <p:nvPr/>
          </p:nvCxnSpPr>
          <p:spPr bwMode="auto">
            <a:xfrm>
              <a:off x="2590800" y="38862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50" name="Straight Connector 29"/>
            <p:cNvCxnSpPr>
              <a:cxnSpLocks noChangeShapeType="1"/>
            </p:cNvCxnSpPr>
            <p:nvPr/>
          </p:nvCxnSpPr>
          <p:spPr bwMode="auto">
            <a:xfrm>
              <a:off x="3505200" y="32766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51" name="Straight Connector 30"/>
            <p:cNvCxnSpPr>
              <a:cxnSpLocks noChangeShapeType="1"/>
            </p:cNvCxnSpPr>
            <p:nvPr/>
          </p:nvCxnSpPr>
          <p:spPr bwMode="auto">
            <a:xfrm>
              <a:off x="4419600" y="32766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52" name="Straight Connector 31"/>
            <p:cNvCxnSpPr>
              <a:cxnSpLocks noChangeShapeType="1"/>
            </p:cNvCxnSpPr>
            <p:nvPr/>
          </p:nvCxnSpPr>
          <p:spPr bwMode="auto">
            <a:xfrm>
              <a:off x="5334000" y="32766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53" name="Straight Connector 32"/>
            <p:cNvCxnSpPr>
              <a:cxnSpLocks noChangeShapeType="1"/>
            </p:cNvCxnSpPr>
            <p:nvPr/>
          </p:nvCxnSpPr>
          <p:spPr bwMode="auto">
            <a:xfrm>
              <a:off x="3276600" y="37338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54" name="Straight Connector 33"/>
            <p:cNvCxnSpPr>
              <a:cxnSpLocks noChangeShapeType="1"/>
            </p:cNvCxnSpPr>
            <p:nvPr/>
          </p:nvCxnSpPr>
          <p:spPr bwMode="auto">
            <a:xfrm>
              <a:off x="3962400" y="37338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55" name="Straight Connector 34"/>
            <p:cNvCxnSpPr>
              <a:cxnSpLocks noChangeShapeType="1"/>
            </p:cNvCxnSpPr>
            <p:nvPr/>
          </p:nvCxnSpPr>
          <p:spPr bwMode="auto">
            <a:xfrm>
              <a:off x="4648200" y="37338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2556" name="Straight Connector 35"/>
            <p:cNvCxnSpPr>
              <a:cxnSpLocks noChangeShapeType="1"/>
            </p:cNvCxnSpPr>
            <p:nvPr/>
          </p:nvCxnSpPr>
          <p:spPr bwMode="auto">
            <a:xfrm>
              <a:off x="5334000" y="37338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sp>
          <p:nvSpPr>
            <p:cNvPr id="13342" name="TextBox 36"/>
            <p:cNvSpPr txBox="1">
              <a:spLocks noChangeArrowheads="1"/>
            </p:cNvSpPr>
            <p:nvPr/>
          </p:nvSpPr>
          <p:spPr bwMode="auto">
            <a:xfrm>
              <a:off x="3352800" y="2895600"/>
              <a:ext cx="312738" cy="369888"/>
            </a:xfrm>
            <a:prstGeom prst="rect">
              <a:avLst/>
            </a:prstGeom>
            <a:noFill/>
            <a:ln w="9525">
              <a:noFill/>
              <a:miter lim="800000"/>
              <a:headEnd/>
              <a:tailEnd/>
            </a:ln>
          </p:spPr>
          <p:txBody>
            <a:bodyPr wrap="none">
              <a:spAutoFit/>
            </a:bodyPr>
            <a:lstStyle/>
            <a:p>
              <a:r>
                <a:rPr lang="en-US"/>
                <a:t>1 </a:t>
              </a:r>
            </a:p>
          </p:txBody>
        </p:sp>
        <p:sp>
          <p:nvSpPr>
            <p:cNvPr id="13343" name="TextBox 37"/>
            <p:cNvSpPr txBox="1">
              <a:spLocks noChangeArrowheads="1"/>
            </p:cNvSpPr>
            <p:nvPr/>
          </p:nvSpPr>
          <p:spPr bwMode="auto">
            <a:xfrm>
              <a:off x="4267200" y="2895600"/>
              <a:ext cx="388938" cy="369888"/>
            </a:xfrm>
            <a:prstGeom prst="rect">
              <a:avLst/>
            </a:prstGeom>
            <a:noFill/>
            <a:ln w="9525">
              <a:noFill/>
              <a:miter lim="800000"/>
              <a:headEnd/>
              <a:tailEnd/>
            </a:ln>
          </p:spPr>
          <p:txBody>
            <a:bodyPr>
              <a:spAutoFit/>
            </a:bodyPr>
            <a:lstStyle/>
            <a:p>
              <a:r>
                <a:rPr lang="en-US"/>
                <a:t>2</a:t>
              </a:r>
            </a:p>
          </p:txBody>
        </p:sp>
        <p:sp>
          <p:nvSpPr>
            <p:cNvPr id="13344" name="TextBox 38"/>
            <p:cNvSpPr txBox="1">
              <a:spLocks noChangeArrowheads="1"/>
            </p:cNvSpPr>
            <p:nvPr/>
          </p:nvSpPr>
          <p:spPr bwMode="auto">
            <a:xfrm>
              <a:off x="5181600" y="2895600"/>
              <a:ext cx="312738" cy="369888"/>
            </a:xfrm>
            <a:prstGeom prst="rect">
              <a:avLst/>
            </a:prstGeom>
            <a:noFill/>
            <a:ln w="9525">
              <a:noFill/>
              <a:miter lim="800000"/>
              <a:headEnd/>
              <a:tailEnd/>
            </a:ln>
          </p:spPr>
          <p:txBody>
            <a:bodyPr wrap="none">
              <a:spAutoFit/>
            </a:bodyPr>
            <a:lstStyle/>
            <a:p>
              <a:r>
                <a:rPr lang="en-US"/>
                <a:t>3</a:t>
              </a:r>
            </a:p>
          </p:txBody>
        </p:sp>
        <p:sp>
          <p:nvSpPr>
            <p:cNvPr id="13345" name="TextBox 39"/>
            <p:cNvSpPr txBox="1">
              <a:spLocks noChangeArrowheads="1"/>
            </p:cNvSpPr>
            <p:nvPr/>
          </p:nvSpPr>
          <p:spPr bwMode="auto">
            <a:xfrm>
              <a:off x="838200" y="3124200"/>
              <a:ext cx="1493838" cy="369888"/>
            </a:xfrm>
            <a:prstGeom prst="rect">
              <a:avLst/>
            </a:prstGeom>
            <a:noFill/>
            <a:ln w="9525">
              <a:noFill/>
              <a:miter lim="800000"/>
              <a:headEnd/>
              <a:tailEnd/>
            </a:ln>
          </p:spPr>
          <p:txBody>
            <a:bodyPr wrap="none">
              <a:spAutoFit/>
            </a:bodyPr>
            <a:lstStyle/>
            <a:p>
              <a:r>
                <a:rPr lang="en-US"/>
                <a:t>Cups of flour </a:t>
              </a:r>
            </a:p>
          </p:txBody>
        </p:sp>
        <p:sp>
          <p:nvSpPr>
            <p:cNvPr id="13346" name="TextBox 40"/>
            <p:cNvSpPr txBox="1">
              <a:spLocks noChangeArrowheads="1"/>
            </p:cNvSpPr>
            <p:nvPr/>
          </p:nvSpPr>
          <p:spPr bwMode="auto">
            <a:xfrm>
              <a:off x="838200" y="3657600"/>
              <a:ext cx="1622425" cy="369888"/>
            </a:xfrm>
            <a:prstGeom prst="rect">
              <a:avLst/>
            </a:prstGeom>
            <a:noFill/>
            <a:ln w="9525">
              <a:noFill/>
              <a:miter lim="800000"/>
              <a:headEnd/>
              <a:tailEnd/>
            </a:ln>
          </p:spPr>
          <p:txBody>
            <a:bodyPr wrap="none">
              <a:spAutoFit/>
            </a:bodyPr>
            <a:lstStyle/>
            <a:p>
              <a:r>
                <a:rPr lang="en-US"/>
                <a:t>Cups of sugar </a:t>
              </a:r>
            </a:p>
          </p:txBody>
        </p:sp>
        <p:sp>
          <p:nvSpPr>
            <p:cNvPr id="13347" name="TextBox 41"/>
            <p:cNvSpPr txBox="1">
              <a:spLocks noChangeArrowheads="1"/>
            </p:cNvSpPr>
            <p:nvPr/>
          </p:nvSpPr>
          <p:spPr bwMode="auto">
            <a:xfrm>
              <a:off x="3124200" y="4038600"/>
              <a:ext cx="312738" cy="369888"/>
            </a:xfrm>
            <a:prstGeom prst="rect">
              <a:avLst/>
            </a:prstGeom>
            <a:noFill/>
            <a:ln w="9525">
              <a:noFill/>
              <a:miter lim="800000"/>
              <a:headEnd/>
              <a:tailEnd/>
            </a:ln>
          </p:spPr>
          <p:txBody>
            <a:bodyPr wrap="none">
              <a:spAutoFit/>
            </a:bodyPr>
            <a:lstStyle/>
            <a:p>
              <a:r>
                <a:rPr lang="en-US"/>
                <a:t>1</a:t>
              </a:r>
            </a:p>
          </p:txBody>
        </p:sp>
        <p:sp>
          <p:nvSpPr>
            <p:cNvPr id="13348" name="TextBox 42"/>
            <p:cNvSpPr txBox="1">
              <a:spLocks noChangeArrowheads="1"/>
            </p:cNvSpPr>
            <p:nvPr/>
          </p:nvSpPr>
          <p:spPr bwMode="auto">
            <a:xfrm>
              <a:off x="3810000" y="4038600"/>
              <a:ext cx="312738" cy="369888"/>
            </a:xfrm>
            <a:prstGeom prst="rect">
              <a:avLst/>
            </a:prstGeom>
            <a:noFill/>
            <a:ln w="9525">
              <a:noFill/>
              <a:miter lim="800000"/>
              <a:headEnd/>
              <a:tailEnd/>
            </a:ln>
          </p:spPr>
          <p:txBody>
            <a:bodyPr wrap="none">
              <a:spAutoFit/>
            </a:bodyPr>
            <a:lstStyle/>
            <a:p>
              <a:r>
                <a:rPr lang="en-US"/>
                <a:t>2</a:t>
              </a:r>
            </a:p>
          </p:txBody>
        </p:sp>
        <p:sp>
          <p:nvSpPr>
            <p:cNvPr id="13349" name="TextBox 43"/>
            <p:cNvSpPr txBox="1">
              <a:spLocks noChangeArrowheads="1"/>
            </p:cNvSpPr>
            <p:nvPr/>
          </p:nvSpPr>
          <p:spPr bwMode="auto">
            <a:xfrm>
              <a:off x="4495800" y="4038600"/>
              <a:ext cx="312738" cy="369888"/>
            </a:xfrm>
            <a:prstGeom prst="rect">
              <a:avLst/>
            </a:prstGeom>
            <a:noFill/>
            <a:ln w="9525">
              <a:noFill/>
              <a:miter lim="800000"/>
              <a:headEnd/>
              <a:tailEnd/>
            </a:ln>
          </p:spPr>
          <p:txBody>
            <a:bodyPr wrap="none">
              <a:spAutoFit/>
            </a:bodyPr>
            <a:lstStyle/>
            <a:p>
              <a:r>
                <a:rPr lang="en-US"/>
                <a:t>3</a:t>
              </a:r>
            </a:p>
          </p:txBody>
        </p:sp>
        <p:sp>
          <p:nvSpPr>
            <p:cNvPr id="13350" name="TextBox 44"/>
            <p:cNvSpPr txBox="1">
              <a:spLocks noChangeArrowheads="1"/>
            </p:cNvSpPr>
            <p:nvPr/>
          </p:nvSpPr>
          <p:spPr bwMode="auto">
            <a:xfrm>
              <a:off x="5181600" y="4038600"/>
              <a:ext cx="312738" cy="369888"/>
            </a:xfrm>
            <a:prstGeom prst="rect">
              <a:avLst/>
            </a:prstGeom>
            <a:noFill/>
            <a:ln w="9525">
              <a:noFill/>
              <a:miter lim="800000"/>
              <a:headEnd/>
              <a:tailEnd/>
            </a:ln>
          </p:spPr>
          <p:txBody>
            <a:bodyPr wrap="none">
              <a:spAutoFit/>
            </a:bodyPr>
            <a:lstStyle/>
            <a:p>
              <a:r>
                <a:rPr lang="en-US"/>
                <a:t>4</a:t>
              </a:r>
            </a:p>
          </p:txBody>
        </p:sp>
      </p:grpSp>
      <p:sp>
        <p:nvSpPr>
          <p:cNvPr id="13351" name="TextBox 26"/>
          <p:cNvSpPr txBox="1">
            <a:spLocks noChangeArrowheads="1"/>
          </p:cNvSpPr>
          <p:nvPr/>
        </p:nvSpPr>
        <p:spPr bwMode="auto">
          <a:xfrm>
            <a:off x="495300" y="4876800"/>
            <a:ext cx="8153400" cy="954107"/>
          </a:xfrm>
          <a:prstGeom prst="rect">
            <a:avLst/>
          </a:prstGeom>
          <a:noFill/>
          <a:ln w="9525">
            <a:noFill/>
            <a:miter lim="800000"/>
            <a:headEnd/>
            <a:tailEnd/>
          </a:ln>
        </p:spPr>
        <p:txBody>
          <a:bodyPr>
            <a:spAutoFit/>
          </a:bodyPr>
          <a:lstStyle/>
          <a:p>
            <a:pPr algn="ctr"/>
            <a:r>
              <a:rPr lang="en-US" sz="2800" dirty="0">
                <a:solidFill>
                  <a:srgbClr val="CC0033"/>
                </a:solidFill>
              </a:rPr>
              <a:t>Double number line representations don</a:t>
            </a:r>
            <a:r>
              <a:rPr lang="en-US" altLang="en-US" sz="2800" dirty="0">
                <a:solidFill>
                  <a:srgbClr val="CC0033"/>
                </a:solidFill>
              </a:rPr>
              <a:t>’</a:t>
            </a:r>
            <a:r>
              <a:rPr lang="en-US" sz="2800" dirty="0">
                <a:solidFill>
                  <a:srgbClr val="CC0033"/>
                </a:solidFill>
              </a:rPr>
              <a:t>t work as well when the units are the same.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4"/>
          <p:cNvSpPr>
            <a:spLocks noGrp="1"/>
          </p:cNvSpPr>
          <p:nvPr>
            <p:ph idx="1"/>
          </p:nvPr>
        </p:nvSpPr>
        <p:spPr>
          <a:xfrm>
            <a:off x="457200" y="530225"/>
            <a:ext cx="8229600" cy="5260975"/>
          </a:xfrm>
        </p:spPr>
        <p:txBody>
          <a:bodyPr/>
          <a:lstStyle/>
          <a:p>
            <a:pPr marL="0" indent="0">
              <a:buFont typeface="Wingdings 2" pitchFamily="18" charset="2"/>
              <a:buNone/>
            </a:pPr>
            <a:r>
              <a:rPr lang="en-US" dirty="0" smtClean="0">
                <a:solidFill>
                  <a:srgbClr val="CC0033"/>
                </a:solidFill>
                <a:ea typeface="ＭＳ Ｐゴシック" pitchFamily="34" charset="-128"/>
              </a:rPr>
              <a:t>Changing the problem slightly, a double number line becomes an appropriate representation:</a:t>
            </a:r>
          </a:p>
          <a:p>
            <a:pPr marL="0" indent="0">
              <a:buFont typeface="Wingdings 2" pitchFamily="18" charset="2"/>
              <a:buNone/>
            </a:pPr>
            <a:endParaRPr lang="en-US" dirty="0" smtClean="0">
              <a:ea typeface="ＭＳ Ｐゴシック" pitchFamily="34" charset="-128"/>
            </a:endParaRPr>
          </a:p>
          <a:p>
            <a:pPr marL="0" indent="0">
              <a:buFont typeface="Wingdings 2" pitchFamily="18" charset="2"/>
              <a:buNone/>
            </a:pPr>
            <a:r>
              <a:rPr lang="en-US" b="0" dirty="0" smtClean="0">
                <a:ea typeface="ＭＳ Ｐゴシック" pitchFamily="34" charset="-128"/>
              </a:rPr>
              <a:t>This recipe calls for 3 tablespoons of butter for every 4 cups of sugar.  How many tablespoons of butter would you use for 1 cup of sugar?</a:t>
            </a:r>
          </a:p>
          <a:p>
            <a:pPr marL="0" indent="0">
              <a:buFont typeface="Wingdings 2" pitchFamily="18" charset="2"/>
              <a:buNone/>
            </a:pPr>
            <a:endParaRPr lang="en-US" dirty="0" smtClean="0">
              <a:ea typeface="ＭＳ Ｐゴシック" pitchFamily="34" charset="-128"/>
            </a:endParaRPr>
          </a:p>
          <a:p>
            <a:pPr marL="0" indent="0">
              <a:buFont typeface="Wingdings 2" pitchFamily="18" charset="2"/>
              <a:buNone/>
            </a:pPr>
            <a:endParaRPr lang="en-US" dirty="0" smtClean="0">
              <a:ea typeface="ＭＳ Ｐゴシック" pitchFamily="34" charset="-128"/>
            </a:endParaRPr>
          </a:p>
        </p:txBody>
      </p:sp>
      <p:sp>
        <p:nvSpPr>
          <p:cNvPr id="2" name="Footer Placeholder 1"/>
          <p:cNvSpPr>
            <a:spLocks noGrp="1"/>
          </p:cNvSpPr>
          <p:nvPr>
            <p:ph type="ftr" sz="quarter" idx="4294967295"/>
          </p:nvPr>
        </p:nvSpPr>
        <p:spPr>
          <a:xfrm>
            <a:off x="6062663" y="6111875"/>
            <a:ext cx="2286000" cy="365125"/>
          </a:xfrm>
          <a:prstGeom prst="rect">
            <a:avLst/>
          </a:prstGeom>
        </p:spPr>
        <p:txBody>
          <a:bodyPr/>
          <a:lstStyle/>
          <a:p>
            <a:pPr>
              <a:defRPr/>
            </a:pPr>
            <a:r>
              <a:rPr lang="en-US" smtClean="0"/>
              <a:t>Author's Name IM&amp;E CCSSM National PD </a:t>
            </a:r>
            <a:endParaRPr lang="en-US"/>
          </a:p>
        </p:txBody>
      </p:sp>
      <p:grpSp>
        <p:nvGrpSpPr>
          <p:cNvPr id="17" name="Group 16"/>
          <p:cNvGrpSpPr/>
          <p:nvPr/>
        </p:nvGrpSpPr>
        <p:grpSpPr>
          <a:xfrm>
            <a:off x="2058194" y="3657600"/>
            <a:ext cx="5027613" cy="1589088"/>
            <a:chOff x="1219200" y="4114800"/>
            <a:chExt cx="5027613" cy="1589088"/>
          </a:xfrm>
        </p:grpSpPr>
        <p:cxnSp>
          <p:nvCxnSpPr>
            <p:cNvPr id="23555" name="Straight Connector 19"/>
            <p:cNvCxnSpPr>
              <a:cxnSpLocks noChangeShapeType="1"/>
            </p:cNvCxnSpPr>
            <p:nvPr/>
          </p:nvCxnSpPr>
          <p:spPr bwMode="auto">
            <a:xfrm>
              <a:off x="2971800" y="46482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3556" name="Straight Connector 20"/>
            <p:cNvCxnSpPr>
              <a:cxnSpLocks noChangeShapeType="1"/>
            </p:cNvCxnSpPr>
            <p:nvPr/>
          </p:nvCxnSpPr>
          <p:spPr bwMode="auto">
            <a:xfrm>
              <a:off x="2971800" y="51054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3557" name="Straight Connector 23"/>
            <p:cNvCxnSpPr>
              <a:cxnSpLocks noChangeShapeType="1"/>
            </p:cNvCxnSpPr>
            <p:nvPr/>
          </p:nvCxnSpPr>
          <p:spPr bwMode="auto">
            <a:xfrm>
              <a:off x="5715000" y="44958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3558" name="Straight Connector 24"/>
            <p:cNvCxnSpPr>
              <a:cxnSpLocks noChangeShapeType="1"/>
            </p:cNvCxnSpPr>
            <p:nvPr/>
          </p:nvCxnSpPr>
          <p:spPr bwMode="auto">
            <a:xfrm>
              <a:off x="2971800" y="4953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3559" name="Straight Connector 25"/>
            <p:cNvCxnSpPr>
              <a:cxnSpLocks noChangeShapeType="1"/>
            </p:cNvCxnSpPr>
            <p:nvPr/>
          </p:nvCxnSpPr>
          <p:spPr bwMode="auto">
            <a:xfrm>
              <a:off x="2971800" y="44958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3560" name="Straight Connector 27"/>
            <p:cNvCxnSpPr>
              <a:cxnSpLocks noChangeShapeType="1"/>
            </p:cNvCxnSpPr>
            <p:nvPr/>
          </p:nvCxnSpPr>
          <p:spPr bwMode="auto">
            <a:xfrm>
              <a:off x="5715000" y="4953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sp>
          <p:nvSpPr>
            <p:cNvPr id="14346" name="TextBox 28"/>
            <p:cNvSpPr txBox="1">
              <a:spLocks noChangeArrowheads="1"/>
            </p:cNvSpPr>
            <p:nvPr/>
          </p:nvSpPr>
          <p:spPr bwMode="auto">
            <a:xfrm>
              <a:off x="3733800" y="4114800"/>
              <a:ext cx="184150" cy="369888"/>
            </a:xfrm>
            <a:prstGeom prst="rect">
              <a:avLst/>
            </a:prstGeom>
            <a:noFill/>
            <a:ln w="9525">
              <a:noFill/>
              <a:miter lim="800000"/>
              <a:headEnd/>
              <a:tailEnd/>
            </a:ln>
          </p:spPr>
          <p:txBody>
            <a:bodyPr wrap="none">
              <a:spAutoFit/>
            </a:bodyPr>
            <a:lstStyle/>
            <a:p>
              <a:r>
                <a:rPr lang="en-US"/>
                <a:t> </a:t>
              </a:r>
            </a:p>
          </p:txBody>
        </p:sp>
        <p:sp>
          <p:nvSpPr>
            <p:cNvPr id="14347" name="TextBox 30"/>
            <p:cNvSpPr txBox="1">
              <a:spLocks noChangeArrowheads="1"/>
            </p:cNvSpPr>
            <p:nvPr/>
          </p:nvSpPr>
          <p:spPr bwMode="auto">
            <a:xfrm>
              <a:off x="5562600" y="4114800"/>
              <a:ext cx="684213" cy="369888"/>
            </a:xfrm>
            <a:prstGeom prst="rect">
              <a:avLst/>
            </a:prstGeom>
            <a:noFill/>
            <a:ln w="9525">
              <a:noFill/>
              <a:miter lim="800000"/>
              <a:headEnd/>
              <a:tailEnd/>
            </a:ln>
          </p:spPr>
          <p:txBody>
            <a:bodyPr wrap="none">
              <a:spAutoFit/>
            </a:bodyPr>
            <a:lstStyle/>
            <a:p>
              <a:r>
                <a:rPr lang="en-US"/>
                <a:t>3 tbs</a:t>
              </a:r>
            </a:p>
          </p:txBody>
        </p:sp>
        <p:sp>
          <p:nvSpPr>
            <p:cNvPr id="14348" name="TextBox 31"/>
            <p:cNvSpPr txBox="1">
              <a:spLocks noChangeArrowheads="1"/>
            </p:cNvSpPr>
            <p:nvPr/>
          </p:nvSpPr>
          <p:spPr bwMode="auto">
            <a:xfrm>
              <a:off x="1219200" y="4419600"/>
              <a:ext cx="1481138" cy="369888"/>
            </a:xfrm>
            <a:prstGeom prst="rect">
              <a:avLst/>
            </a:prstGeom>
            <a:noFill/>
            <a:ln w="9525">
              <a:noFill/>
              <a:miter lim="800000"/>
              <a:headEnd/>
              <a:tailEnd/>
            </a:ln>
          </p:spPr>
          <p:txBody>
            <a:bodyPr wrap="none">
              <a:spAutoFit/>
            </a:bodyPr>
            <a:lstStyle/>
            <a:p>
              <a:r>
                <a:rPr lang="en-US"/>
                <a:t>Tablespoons </a:t>
              </a:r>
            </a:p>
          </p:txBody>
        </p:sp>
        <p:sp>
          <p:nvSpPr>
            <p:cNvPr id="14349" name="TextBox 32"/>
            <p:cNvSpPr txBox="1">
              <a:spLocks noChangeArrowheads="1"/>
            </p:cNvSpPr>
            <p:nvPr/>
          </p:nvSpPr>
          <p:spPr bwMode="auto">
            <a:xfrm>
              <a:off x="1219200" y="4876800"/>
              <a:ext cx="723900" cy="369888"/>
            </a:xfrm>
            <a:prstGeom prst="rect">
              <a:avLst/>
            </a:prstGeom>
            <a:noFill/>
            <a:ln w="9525">
              <a:noFill/>
              <a:miter lim="800000"/>
              <a:headEnd/>
              <a:tailEnd/>
            </a:ln>
          </p:spPr>
          <p:txBody>
            <a:bodyPr wrap="none">
              <a:spAutoFit/>
            </a:bodyPr>
            <a:lstStyle/>
            <a:p>
              <a:r>
                <a:rPr lang="en-US"/>
                <a:t>Cups </a:t>
              </a:r>
            </a:p>
          </p:txBody>
        </p:sp>
        <p:sp>
          <p:nvSpPr>
            <p:cNvPr id="14350" name="TextBox 33"/>
            <p:cNvSpPr txBox="1">
              <a:spLocks noChangeArrowheads="1"/>
            </p:cNvSpPr>
            <p:nvPr/>
          </p:nvSpPr>
          <p:spPr bwMode="auto">
            <a:xfrm>
              <a:off x="2819400" y="5334000"/>
              <a:ext cx="609600" cy="369888"/>
            </a:xfrm>
            <a:prstGeom prst="rect">
              <a:avLst/>
            </a:prstGeom>
            <a:noFill/>
            <a:ln w="9525">
              <a:noFill/>
              <a:miter lim="800000"/>
              <a:headEnd/>
              <a:tailEnd/>
            </a:ln>
          </p:spPr>
          <p:txBody>
            <a:bodyPr>
              <a:spAutoFit/>
            </a:bodyPr>
            <a:lstStyle/>
            <a:p>
              <a:r>
                <a:rPr lang="en-US"/>
                <a:t>0 c </a:t>
              </a:r>
            </a:p>
          </p:txBody>
        </p:sp>
        <p:sp>
          <p:nvSpPr>
            <p:cNvPr id="14351" name="TextBox 36"/>
            <p:cNvSpPr txBox="1">
              <a:spLocks noChangeArrowheads="1"/>
            </p:cNvSpPr>
            <p:nvPr/>
          </p:nvSpPr>
          <p:spPr bwMode="auto">
            <a:xfrm>
              <a:off x="5562600" y="5257800"/>
              <a:ext cx="557213" cy="369888"/>
            </a:xfrm>
            <a:prstGeom prst="rect">
              <a:avLst/>
            </a:prstGeom>
            <a:noFill/>
            <a:ln w="9525">
              <a:noFill/>
              <a:miter lim="800000"/>
              <a:headEnd/>
              <a:tailEnd/>
            </a:ln>
          </p:spPr>
          <p:txBody>
            <a:bodyPr wrap="none">
              <a:spAutoFit/>
            </a:bodyPr>
            <a:lstStyle/>
            <a:p>
              <a:r>
                <a:rPr lang="en-US" dirty="0"/>
                <a:t>4 c </a:t>
              </a:r>
            </a:p>
          </p:txBody>
        </p:sp>
        <p:sp>
          <p:nvSpPr>
            <p:cNvPr id="14352" name="TextBox 37"/>
            <p:cNvSpPr txBox="1">
              <a:spLocks noChangeArrowheads="1"/>
            </p:cNvSpPr>
            <p:nvPr/>
          </p:nvSpPr>
          <p:spPr bwMode="auto">
            <a:xfrm>
              <a:off x="2819400" y="4114800"/>
              <a:ext cx="838200" cy="369888"/>
            </a:xfrm>
            <a:prstGeom prst="rect">
              <a:avLst/>
            </a:prstGeom>
            <a:noFill/>
            <a:ln w="9525">
              <a:noFill/>
              <a:miter lim="800000"/>
              <a:headEnd/>
              <a:tailEnd/>
            </a:ln>
          </p:spPr>
          <p:txBody>
            <a:bodyPr>
              <a:spAutoFit/>
            </a:bodyPr>
            <a:lstStyle/>
            <a:p>
              <a:r>
                <a:rPr lang="en-US"/>
                <a:t>0 tbs</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Content Placeholder 2"/>
          <p:cNvSpPr>
            <a:spLocks noGrp="1"/>
          </p:cNvSpPr>
          <p:nvPr>
            <p:ph idx="1"/>
          </p:nvPr>
        </p:nvSpPr>
        <p:spPr/>
        <p:txBody>
          <a:bodyPr>
            <a:normAutofit lnSpcReduction="10000"/>
          </a:bodyPr>
          <a:lstStyle/>
          <a:p>
            <a:endParaRPr lang="en-US" dirty="0" smtClean="0"/>
          </a:p>
          <a:p>
            <a:endParaRPr lang="en-US" dirty="0" smtClean="0"/>
          </a:p>
          <a:p>
            <a:endParaRPr lang="en-US" dirty="0" smtClean="0"/>
          </a:p>
          <a:p>
            <a:endParaRPr lang="en-US" dirty="0" smtClean="0"/>
          </a:p>
          <a:p>
            <a:endParaRPr lang="en-US" dirty="0" smtClean="0"/>
          </a:p>
          <a:p>
            <a:r>
              <a:rPr lang="en-US" dirty="0" smtClean="0"/>
              <a:t>Using double number lines we directly translate the problem into asking:  what is 3 /4?</a:t>
            </a:r>
          </a:p>
          <a:p>
            <a:endParaRPr lang="en-US" dirty="0" smtClean="0"/>
          </a:p>
          <a:p>
            <a:r>
              <a:rPr lang="en-US" dirty="0" smtClean="0"/>
              <a:t>(Standard 5.NF.3) ¾ </a:t>
            </a:r>
            <a:r>
              <a:rPr lang="en-US" dirty="0" err="1" smtClean="0"/>
              <a:t>tbs</a:t>
            </a:r>
            <a:r>
              <a:rPr lang="en-US" dirty="0" smtClean="0"/>
              <a:t> of butter for every cup of sugar.</a:t>
            </a:r>
          </a:p>
          <a:p>
            <a:pPr>
              <a:buNone/>
            </a:pPr>
            <a:r>
              <a:rPr lang="en-US" dirty="0" smtClean="0"/>
              <a:t> </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
        <p:nvSpPr>
          <p:cNvPr id="4" name="Footer Placeholder 3"/>
          <p:cNvSpPr>
            <a:spLocks noGrp="1"/>
          </p:cNvSpPr>
          <p:nvPr>
            <p:ph type="ftr" sz="quarter" idx="3"/>
          </p:nvPr>
        </p:nvSpPr>
        <p:spPr/>
        <p:txBody>
          <a:bodyPr/>
          <a:lstStyle/>
          <a:p>
            <a:r>
              <a:rPr lang="en-US" smtClean="0"/>
              <a:t>Author's Name IM&amp;E CCSSM National PD </a:t>
            </a:r>
            <a:endParaRPr lang="en-US"/>
          </a:p>
        </p:txBody>
      </p:sp>
      <p:grpSp>
        <p:nvGrpSpPr>
          <p:cNvPr id="26" name="Group 25"/>
          <p:cNvGrpSpPr/>
          <p:nvPr/>
        </p:nvGrpSpPr>
        <p:grpSpPr>
          <a:xfrm>
            <a:off x="1449387" y="609600"/>
            <a:ext cx="4951413" cy="2773363"/>
            <a:chOff x="838200" y="609600"/>
            <a:chExt cx="4951413" cy="2773363"/>
          </a:xfrm>
        </p:grpSpPr>
        <p:sp>
          <p:nvSpPr>
            <p:cNvPr id="1036" name="TextBox 26"/>
            <p:cNvSpPr txBox="1">
              <a:spLocks noChangeArrowheads="1"/>
            </p:cNvSpPr>
            <p:nvPr/>
          </p:nvSpPr>
          <p:spPr bwMode="auto">
            <a:xfrm>
              <a:off x="5105400" y="1143000"/>
              <a:ext cx="684213" cy="369888"/>
            </a:xfrm>
            <a:prstGeom prst="rect">
              <a:avLst/>
            </a:prstGeom>
            <a:noFill/>
            <a:ln w="9525">
              <a:noFill/>
              <a:miter lim="800000"/>
              <a:headEnd/>
              <a:tailEnd/>
            </a:ln>
          </p:spPr>
          <p:txBody>
            <a:bodyPr wrap="none">
              <a:spAutoFit/>
            </a:bodyPr>
            <a:lstStyle/>
            <a:p>
              <a:r>
                <a:rPr lang="en-US" dirty="0"/>
                <a:t>3 </a:t>
              </a:r>
              <a:r>
                <a:rPr lang="en-US" dirty="0" err="1"/>
                <a:t>tbs</a:t>
              </a:r>
              <a:endParaRPr lang="en-US" dirty="0"/>
            </a:p>
          </p:txBody>
        </p:sp>
        <p:sp>
          <p:nvSpPr>
            <p:cNvPr id="1040" name="TextBox 32"/>
            <p:cNvSpPr txBox="1">
              <a:spLocks noChangeArrowheads="1"/>
            </p:cNvSpPr>
            <p:nvPr/>
          </p:nvSpPr>
          <p:spPr bwMode="auto">
            <a:xfrm>
              <a:off x="5105400" y="2286000"/>
              <a:ext cx="492125" cy="369888"/>
            </a:xfrm>
            <a:prstGeom prst="rect">
              <a:avLst/>
            </a:prstGeom>
            <a:noFill/>
            <a:ln w="9525">
              <a:noFill/>
              <a:miter lim="800000"/>
              <a:headEnd/>
              <a:tailEnd/>
            </a:ln>
          </p:spPr>
          <p:txBody>
            <a:bodyPr wrap="none">
              <a:spAutoFit/>
            </a:bodyPr>
            <a:lstStyle/>
            <a:p>
              <a:r>
                <a:rPr lang="en-US"/>
                <a:t>4 c</a:t>
              </a:r>
            </a:p>
          </p:txBody>
        </p:sp>
        <p:grpSp>
          <p:nvGrpSpPr>
            <p:cNvPr id="25" name="Group 24"/>
            <p:cNvGrpSpPr/>
            <p:nvPr/>
          </p:nvGrpSpPr>
          <p:grpSpPr>
            <a:xfrm>
              <a:off x="838200" y="609600"/>
              <a:ext cx="4419600" cy="2773363"/>
              <a:chOff x="838200" y="609600"/>
              <a:chExt cx="4419600" cy="2773363"/>
            </a:xfrm>
          </p:grpSpPr>
          <p:cxnSp>
            <p:nvCxnSpPr>
              <p:cNvPr id="24579" name="Straight Connector 15"/>
              <p:cNvCxnSpPr>
                <a:cxnSpLocks noChangeShapeType="1"/>
              </p:cNvCxnSpPr>
              <p:nvPr/>
            </p:nvCxnSpPr>
            <p:spPr bwMode="auto">
              <a:xfrm>
                <a:off x="2514600" y="16764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4580" name="Straight Connector 16"/>
              <p:cNvCxnSpPr>
                <a:cxnSpLocks noChangeShapeType="1"/>
              </p:cNvCxnSpPr>
              <p:nvPr/>
            </p:nvCxnSpPr>
            <p:spPr bwMode="auto">
              <a:xfrm>
                <a:off x="2514600" y="2133600"/>
                <a:ext cx="2743200" cy="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4581" name="Straight Connector 19"/>
              <p:cNvCxnSpPr>
                <a:cxnSpLocks noChangeShapeType="1"/>
              </p:cNvCxnSpPr>
              <p:nvPr/>
            </p:nvCxnSpPr>
            <p:spPr bwMode="auto">
              <a:xfrm>
                <a:off x="5257800" y="1524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4582" name="Straight Connector 20"/>
              <p:cNvCxnSpPr>
                <a:cxnSpLocks noChangeShapeType="1"/>
              </p:cNvCxnSpPr>
              <p:nvPr/>
            </p:nvCxnSpPr>
            <p:spPr bwMode="auto">
              <a:xfrm>
                <a:off x="2514600" y="19812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cxnSp>
            <p:nvCxnSpPr>
              <p:cNvPr id="24583" name="Straight Connector 23"/>
              <p:cNvCxnSpPr>
                <a:cxnSpLocks noChangeShapeType="1"/>
              </p:cNvCxnSpPr>
              <p:nvPr/>
            </p:nvCxnSpPr>
            <p:spPr bwMode="auto">
              <a:xfrm>
                <a:off x="5257800" y="19812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sp>
            <p:nvSpPr>
              <p:cNvPr id="1037" name="TextBox 27"/>
              <p:cNvSpPr txBox="1">
                <a:spLocks noChangeArrowheads="1"/>
              </p:cNvSpPr>
              <p:nvPr/>
            </p:nvSpPr>
            <p:spPr bwMode="auto">
              <a:xfrm>
                <a:off x="838200" y="1447800"/>
                <a:ext cx="1481138" cy="369888"/>
              </a:xfrm>
              <a:prstGeom prst="rect">
                <a:avLst/>
              </a:prstGeom>
              <a:noFill/>
              <a:ln w="9525">
                <a:noFill/>
                <a:miter lim="800000"/>
                <a:headEnd/>
                <a:tailEnd/>
              </a:ln>
            </p:spPr>
            <p:txBody>
              <a:bodyPr wrap="none">
                <a:spAutoFit/>
              </a:bodyPr>
              <a:lstStyle/>
              <a:p>
                <a:r>
                  <a:rPr lang="en-US"/>
                  <a:t>Tablespoons </a:t>
                </a:r>
              </a:p>
            </p:txBody>
          </p:sp>
          <p:sp>
            <p:nvSpPr>
              <p:cNvPr id="1038" name="TextBox 28"/>
              <p:cNvSpPr txBox="1">
                <a:spLocks noChangeArrowheads="1"/>
              </p:cNvSpPr>
              <p:nvPr/>
            </p:nvSpPr>
            <p:spPr bwMode="auto">
              <a:xfrm>
                <a:off x="1524000" y="1905000"/>
                <a:ext cx="723900" cy="369888"/>
              </a:xfrm>
              <a:prstGeom prst="rect">
                <a:avLst/>
              </a:prstGeom>
              <a:noFill/>
              <a:ln w="9525">
                <a:noFill/>
                <a:miter lim="800000"/>
                <a:headEnd/>
                <a:tailEnd/>
              </a:ln>
            </p:spPr>
            <p:txBody>
              <a:bodyPr wrap="none">
                <a:spAutoFit/>
              </a:bodyPr>
              <a:lstStyle/>
              <a:p>
                <a:r>
                  <a:rPr lang="en-US"/>
                  <a:t>Cups </a:t>
                </a:r>
              </a:p>
            </p:txBody>
          </p:sp>
          <p:sp>
            <p:nvSpPr>
              <p:cNvPr id="1039" name="TextBox 29"/>
              <p:cNvSpPr txBox="1">
                <a:spLocks noChangeArrowheads="1"/>
              </p:cNvSpPr>
              <p:nvPr/>
            </p:nvSpPr>
            <p:spPr bwMode="auto">
              <a:xfrm>
                <a:off x="2362200" y="2362200"/>
                <a:ext cx="492125" cy="369888"/>
              </a:xfrm>
              <a:prstGeom prst="rect">
                <a:avLst/>
              </a:prstGeom>
              <a:noFill/>
              <a:ln w="9525">
                <a:noFill/>
                <a:miter lim="800000"/>
                <a:headEnd/>
                <a:tailEnd/>
              </a:ln>
            </p:spPr>
            <p:txBody>
              <a:bodyPr wrap="none">
                <a:spAutoFit/>
              </a:bodyPr>
              <a:lstStyle/>
              <a:p>
                <a:r>
                  <a:rPr lang="en-US"/>
                  <a:t>0 c</a:t>
                </a:r>
              </a:p>
            </p:txBody>
          </p:sp>
          <p:cxnSp>
            <p:nvCxnSpPr>
              <p:cNvPr id="24589" name="Straight Connector 33"/>
              <p:cNvCxnSpPr>
                <a:cxnSpLocks noChangeShapeType="1"/>
              </p:cNvCxnSpPr>
              <p:nvPr/>
            </p:nvCxnSpPr>
            <p:spPr bwMode="auto">
              <a:xfrm>
                <a:off x="2514600" y="1524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sp>
            <p:nvSpPr>
              <p:cNvPr id="1042" name="TextBox 35"/>
              <p:cNvSpPr txBox="1">
                <a:spLocks noChangeArrowheads="1"/>
              </p:cNvSpPr>
              <p:nvPr/>
            </p:nvSpPr>
            <p:spPr bwMode="auto">
              <a:xfrm>
                <a:off x="2362200" y="1066800"/>
                <a:ext cx="684213" cy="369888"/>
              </a:xfrm>
              <a:prstGeom prst="rect">
                <a:avLst/>
              </a:prstGeom>
              <a:noFill/>
              <a:ln w="9525">
                <a:noFill/>
                <a:miter lim="800000"/>
                <a:headEnd/>
                <a:tailEnd/>
              </a:ln>
            </p:spPr>
            <p:txBody>
              <a:bodyPr wrap="none">
                <a:spAutoFit/>
              </a:bodyPr>
              <a:lstStyle/>
              <a:p>
                <a:r>
                  <a:rPr lang="en-US"/>
                  <a:t>0 tbs</a:t>
                </a:r>
              </a:p>
            </p:txBody>
          </p:sp>
          <p:cxnSp>
            <p:nvCxnSpPr>
              <p:cNvPr id="24592" name="Straight Connector 41"/>
              <p:cNvCxnSpPr>
                <a:cxnSpLocks noChangeShapeType="1"/>
              </p:cNvCxnSpPr>
              <p:nvPr/>
            </p:nvCxnSpPr>
            <p:spPr bwMode="auto">
              <a:xfrm>
                <a:off x="3124200" y="19812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sp>
            <p:nvSpPr>
              <p:cNvPr id="1044" name="TextBox 42"/>
              <p:cNvSpPr txBox="1">
                <a:spLocks noChangeArrowheads="1"/>
              </p:cNvSpPr>
              <p:nvPr/>
            </p:nvSpPr>
            <p:spPr bwMode="auto">
              <a:xfrm>
                <a:off x="2971800" y="2362200"/>
                <a:ext cx="492125" cy="369888"/>
              </a:xfrm>
              <a:prstGeom prst="rect">
                <a:avLst/>
              </a:prstGeom>
              <a:noFill/>
              <a:ln w="9525">
                <a:noFill/>
                <a:miter lim="800000"/>
                <a:headEnd/>
                <a:tailEnd/>
              </a:ln>
            </p:spPr>
            <p:txBody>
              <a:bodyPr wrap="none">
                <a:spAutoFit/>
              </a:bodyPr>
              <a:lstStyle/>
              <a:p>
                <a:r>
                  <a:rPr lang="en-US"/>
                  <a:t>1 c</a:t>
                </a:r>
              </a:p>
            </p:txBody>
          </p:sp>
          <p:cxnSp>
            <p:nvCxnSpPr>
              <p:cNvPr id="24594" name="Straight Connector 44"/>
              <p:cNvCxnSpPr>
                <a:cxnSpLocks noChangeShapeType="1"/>
              </p:cNvCxnSpPr>
              <p:nvPr/>
            </p:nvCxnSpPr>
            <p:spPr bwMode="auto">
              <a:xfrm>
                <a:off x="3124200" y="1524000"/>
                <a:ext cx="0" cy="304800"/>
              </a:xfrm>
              <a:prstGeom prst="line">
                <a:avLst/>
              </a:prstGeom>
              <a:noFill/>
              <a:ln w="42500">
                <a:solidFill>
                  <a:schemeClr val="accent1"/>
                </a:solidFill>
                <a:round/>
                <a:headEnd/>
                <a:tailEnd/>
              </a:ln>
              <a:effectLst>
                <a:outerShdw dist="38100" dir="5400000" rotWithShape="0">
                  <a:srgbClr val="808080">
                    <a:alpha val="39998"/>
                  </a:srgbClr>
                </a:outerShdw>
              </a:effectLst>
            </p:spPr>
          </p:cxnSp>
          <p:sp>
            <p:nvSpPr>
              <p:cNvPr id="1046" name="TextBox 45"/>
              <p:cNvSpPr txBox="1">
                <a:spLocks noChangeArrowheads="1"/>
              </p:cNvSpPr>
              <p:nvPr/>
            </p:nvSpPr>
            <p:spPr bwMode="auto">
              <a:xfrm>
                <a:off x="2971800" y="1066800"/>
                <a:ext cx="684213" cy="369888"/>
              </a:xfrm>
              <a:prstGeom prst="rect">
                <a:avLst/>
              </a:prstGeom>
              <a:noFill/>
              <a:ln w="9525">
                <a:noFill/>
                <a:miter lim="800000"/>
                <a:headEnd/>
                <a:tailEnd/>
              </a:ln>
            </p:spPr>
            <p:txBody>
              <a:bodyPr wrap="none">
                <a:spAutoFit/>
              </a:bodyPr>
              <a:lstStyle/>
              <a:p>
                <a:r>
                  <a:rPr lang="en-US"/>
                  <a:t>? tbs</a:t>
                </a:r>
              </a:p>
            </p:txBody>
          </p:sp>
          <p:sp>
            <p:nvSpPr>
              <p:cNvPr id="62" name="Curved Up Arrow 61"/>
              <p:cNvSpPr>
                <a:spLocks noChangeArrowheads="1"/>
              </p:cNvSpPr>
              <p:nvPr/>
            </p:nvSpPr>
            <p:spPr bwMode="auto">
              <a:xfrm flipH="1" flipV="1">
                <a:off x="3429000" y="990600"/>
                <a:ext cx="1219200" cy="381000"/>
              </a:xfrm>
              <a:prstGeom prst="curvedUpArrow">
                <a:avLst>
                  <a:gd name="adj1" fmla="val 15"/>
                  <a:gd name="adj2" fmla="val 50000"/>
                  <a:gd name="adj3" fmla="val 11773"/>
                </a:avLst>
              </a:prstGeom>
              <a:gradFill rotWithShape="1">
                <a:gsLst>
                  <a:gs pos="0">
                    <a:srgbClr val="428EFF"/>
                  </a:gs>
                  <a:gs pos="39999">
                    <a:srgbClr val="327CD4"/>
                  </a:gs>
                  <a:gs pos="100000">
                    <a:srgbClr val="1F5799"/>
                  </a:gs>
                </a:gsLst>
                <a:lin ang="5400000"/>
              </a:gradFill>
              <a:ln w="9525">
                <a:solidFill>
                  <a:srgbClr val="347FD8"/>
                </a:solidFill>
                <a:miter lim="800000"/>
                <a:headEnd/>
                <a:tailEnd/>
              </a:ln>
              <a:effectLst>
                <a:outerShdw dist="38100" dir="5400000" rotWithShape="0">
                  <a:srgbClr val="808080">
                    <a:alpha val="39998"/>
                  </a:srgbClr>
                </a:outerShdw>
              </a:effectLst>
            </p:spPr>
            <p:txBody>
              <a:bodyPr anchor="ctr"/>
              <a:lstStyle/>
              <a:p>
                <a:pPr algn="ctr">
                  <a:defRPr/>
                </a:pPr>
                <a:endParaRPr lang="en-US">
                  <a:latin typeface="+mn-lt"/>
                  <a:ea typeface="+mn-ea"/>
                </a:endParaRPr>
              </a:p>
            </p:txBody>
          </p:sp>
          <p:graphicFrame>
            <p:nvGraphicFramePr>
              <p:cNvPr id="1027" name="Object 62"/>
              <p:cNvGraphicFramePr>
                <a:graphicFrameLocks noChangeAspect="1"/>
              </p:cNvGraphicFramePr>
              <p:nvPr/>
            </p:nvGraphicFramePr>
            <p:xfrm>
              <a:off x="4267200" y="3048000"/>
              <a:ext cx="444500" cy="334963"/>
            </p:xfrm>
            <a:graphic>
              <a:graphicData uri="http://schemas.openxmlformats.org/presentationml/2006/ole">
                <p:oleObj spid="_x0000_s15363" name="Equation" r:id="rId4" imgW="191880" imgH="136800" progId="Equation.3">
                  <p:embed/>
                </p:oleObj>
              </a:graphicData>
            </a:graphic>
          </p:graphicFrame>
          <p:sp>
            <p:nvSpPr>
              <p:cNvPr id="65" name="Curved Up Arrow 64"/>
              <p:cNvSpPr>
                <a:spLocks noChangeArrowheads="1"/>
              </p:cNvSpPr>
              <p:nvPr/>
            </p:nvSpPr>
            <p:spPr bwMode="auto">
              <a:xfrm flipH="1">
                <a:off x="3733800" y="2590800"/>
                <a:ext cx="1219200" cy="381000"/>
              </a:xfrm>
              <a:prstGeom prst="curvedUpArrow">
                <a:avLst>
                  <a:gd name="adj1" fmla="val 15"/>
                  <a:gd name="adj2" fmla="val 50000"/>
                  <a:gd name="adj3" fmla="val 11773"/>
                </a:avLst>
              </a:prstGeom>
              <a:gradFill rotWithShape="1">
                <a:gsLst>
                  <a:gs pos="0">
                    <a:srgbClr val="428EFF"/>
                  </a:gs>
                  <a:gs pos="39999">
                    <a:srgbClr val="327CD4"/>
                  </a:gs>
                  <a:gs pos="100000">
                    <a:srgbClr val="1F5799"/>
                  </a:gs>
                </a:gsLst>
                <a:lin ang="5400000"/>
              </a:gradFill>
              <a:ln w="9525">
                <a:solidFill>
                  <a:srgbClr val="347FD8"/>
                </a:solidFill>
                <a:miter lim="800000"/>
                <a:headEnd/>
                <a:tailEnd/>
              </a:ln>
              <a:effectLst>
                <a:outerShdw dist="38100" dir="5400000" rotWithShape="0">
                  <a:srgbClr val="808080">
                    <a:alpha val="39998"/>
                  </a:srgbClr>
                </a:outerShdw>
              </a:effectLst>
            </p:spPr>
            <p:txBody>
              <a:bodyPr anchor="ctr"/>
              <a:lstStyle/>
              <a:p>
                <a:pPr algn="ctr">
                  <a:defRPr/>
                </a:pPr>
                <a:endParaRPr lang="en-US">
                  <a:latin typeface="+mn-lt"/>
                  <a:ea typeface="+mn-ea"/>
                </a:endParaRPr>
              </a:p>
            </p:txBody>
          </p:sp>
          <p:graphicFrame>
            <p:nvGraphicFramePr>
              <p:cNvPr id="1028" name="Object 65"/>
              <p:cNvGraphicFramePr>
                <a:graphicFrameLocks noChangeAspect="1"/>
              </p:cNvGraphicFramePr>
              <p:nvPr/>
            </p:nvGraphicFramePr>
            <p:xfrm>
              <a:off x="4343400" y="609600"/>
              <a:ext cx="487363" cy="366713"/>
            </p:xfrm>
            <a:graphic>
              <a:graphicData uri="http://schemas.openxmlformats.org/presentationml/2006/ole">
                <p:oleObj spid="_x0000_s15364" name="Equation" r:id="rId5" imgW="191880" imgH="136800" progId="Equation.3">
                  <p:embed/>
                </p:oleObj>
              </a:graphicData>
            </a:graphic>
          </p:graphicFrame>
        </p:gr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CSSM">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Words>1079</Words>
  <Application>Microsoft Office PowerPoint</Application>
  <PresentationFormat>On-screen Show (4:3)</PresentationFormat>
  <Paragraphs>183</Paragraphs>
  <Slides>14</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Equation</vt:lpstr>
      <vt:lpstr>Ratios and Proportions</vt:lpstr>
      <vt:lpstr>Slide 2</vt:lpstr>
      <vt:lpstr>6.RP.1: The language of ratio and proportion</vt:lpstr>
      <vt:lpstr>6.RP.2 and 7.RP.1</vt:lpstr>
      <vt:lpstr>Tape Diagram Representation</vt:lpstr>
      <vt:lpstr>Table</vt:lpstr>
      <vt:lpstr>Slide 7</vt:lpstr>
      <vt:lpstr>Slide 8</vt:lpstr>
      <vt:lpstr>Slide 9</vt:lpstr>
      <vt:lpstr>Slide 10</vt:lpstr>
      <vt:lpstr>7th Grade Unit Rate Problem</vt:lpstr>
      <vt:lpstr>Slide 12</vt:lpstr>
      <vt:lpstr>6.RP.3 and 7.RP.3</vt:lpstr>
      <vt:lpstr>7th Grade Extension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Domain/Session Title</dc:title>
  <dc:creator>Andrew Horrigan</dc:creator>
  <cp:lastModifiedBy>Ellen</cp:lastModifiedBy>
  <cp:revision>40</cp:revision>
  <dcterms:created xsi:type="dcterms:W3CDTF">2012-03-07T16:46:07Z</dcterms:created>
  <dcterms:modified xsi:type="dcterms:W3CDTF">2012-10-24T20:29:19Z</dcterms:modified>
</cp:coreProperties>
</file>